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61" r:id="rId4"/>
    <p:sldId id="262" r:id="rId5"/>
    <p:sldId id="263" r:id="rId6"/>
    <p:sldId id="264" r:id="rId7"/>
    <p:sldId id="265" r:id="rId8"/>
    <p:sldId id="266" r:id="rId9"/>
    <p:sldId id="267" r:id="rId10"/>
    <p:sldId id="268" r:id="rId11"/>
    <p:sldId id="277" r:id="rId12"/>
    <p:sldId id="278" r:id="rId13"/>
    <p:sldId id="279" r:id="rId14"/>
    <p:sldId id="280" r:id="rId15"/>
    <p:sldId id="282" r:id="rId16"/>
    <p:sldId id="283" r:id="rId17"/>
    <p:sldId id="284" r:id="rId18"/>
    <p:sldId id="285" r:id="rId19"/>
    <p:sldId id="286" r:id="rId20"/>
    <p:sldId id="287" r:id="rId21"/>
    <p:sldId id="288" r:id="rId22"/>
    <p:sldId id="289" r:id="rId23"/>
    <p:sldId id="291" r:id="rId24"/>
    <p:sldId id="292" r:id="rId25"/>
    <p:sldId id="293" r:id="rId26"/>
    <p:sldId id="260" r:id="rId27"/>
    <p:sldId id="259"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10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F5C10-F4E5-4337-9A4F-B2F65E240291}"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bg-BG"/>
        </a:p>
      </dgm:t>
    </dgm:pt>
    <dgm:pt modelId="{619E366E-591D-48E9-8155-524C7D7D85BB}">
      <dgm:prSet phldrT="[Text]"/>
      <dgm:spPr/>
      <dgm:t>
        <a:bodyPr/>
        <a:lstStyle/>
        <a:p>
          <a:r>
            <a:rPr lang="bg-BG" b="1" dirty="0" smtClean="0">
              <a:solidFill>
                <a:schemeClr val="bg1"/>
              </a:solidFill>
            </a:rPr>
            <a:t>Установяване на степента на постигане на целите и анализиране на степента, в която постигането на целите се дължи на ЗБЖИРБ</a:t>
          </a:r>
          <a:endParaRPr lang="bg-BG" dirty="0">
            <a:solidFill>
              <a:schemeClr val="bg1"/>
            </a:solidFill>
          </a:endParaRPr>
        </a:p>
      </dgm:t>
    </dgm:pt>
    <dgm:pt modelId="{D97EF347-1993-4318-B325-4E633CDCB23E}" type="parTrans" cxnId="{9AB57DB4-0A95-4B8A-879A-4A4DB08CA7F3}">
      <dgm:prSet/>
      <dgm:spPr/>
      <dgm:t>
        <a:bodyPr/>
        <a:lstStyle/>
        <a:p>
          <a:endParaRPr lang="bg-BG"/>
        </a:p>
      </dgm:t>
    </dgm:pt>
    <dgm:pt modelId="{D7843B3B-4491-46D5-8851-B21B31EA8B89}" type="sibTrans" cxnId="{9AB57DB4-0A95-4B8A-879A-4A4DB08CA7F3}">
      <dgm:prSet/>
      <dgm:spPr/>
      <dgm:t>
        <a:bodyPr/>
        <a:lstStyle/>
        <a:p>
          <a:endParaRPr lang="bg-BG"/>
        </a:p>
      </dgm:t>
    </dgm:pt>
    <dgm:pt modelId="{2A3BA358-D729-4660-94C6-975E711910E0}">
      <dgm:prSet phldrT="[Text]"/>
      <dgm:spPr/>
      <dgm:t>
        <a:bodyPr/>
        <a:lstStyle/>
        <a:p>
          <a:r>
            <a:rPr lang="bg-BG" b="1" dirty="0" smtClean="0">
              <a:solidFill>
                <a:schemeClr val="bg1"/>
              </a:solidFill>
            </a:rPr>
            <a:t>Отчетност от прилагането на ЗБЖИРБ</a:t>
          </a:r>
          <a:endParaRPr lang="bg-BG" dirty="0">
            <a:solidFill>
              <a:schemeClr val="bg1"/>
            </a:solidFill>
          </a:endParaRPr>
        </a:p>
      </dgm:t>
    </dgm:pt>
    <dgm:pt modelId="{BDEC88C7-1CFC-48C1-AD8E-489D18DCE50F}" type="parTrans" cxnId="{2B8AE13C-B625-44C8-B808-69D6DC8E9E85}">
      <dgm:prSet/>
      <dgm:spPr/>
      <dgm:t>
        <a:bodyPr/>
        <a:lstStyle/>
        <a:p>
          <a:endParaRPr lang="bg-BG"/>
        </a:p>
      </dgm:t>
    </dgm:pt>
    <dgm:pt modelId="{93584E49-9208-43DC-A4B3-901D6437FBEE}" type="sibTrans" cxnId="{2B8AE13C-B625-44C8-B808-69D6DC8E9E85}">
      <dgm:prSet/>
      <dgm:spPr/>
      <dgm:t>
        <a:bodyPr/>
        <a:lstStyle/>
        <a:p>
          <a:endParaRPr lang="bg-BG"/>
        </a:p>
      </dgm:t>
    </dgm:pt>
    <dgm:pt modelId="{D8B6ECD2-F47C-40FA-98D5-D46B3351B131}">
      <dgm:prSet phldrT="[Text]"/>
      <dgm:spPr/>
      <dgm:t>
        <a:bodyPr/>
        <a:lstStyle/>
        <a:p>
          <a:r>
            <a:rPr lang="bg-BG" b="1" dirty="0" smtClean="0">
              <a:solidFill>
                <a:schemeClr val="bg1"/>
              </a:solidFill>
            </a:rPr>
            <a:t>Генериране на изводи от прилагането на Закона за българите, живеещи извън Република България като предпоставка за подобряване на процеса по взимане на решения в областта</a:t>
          </a:r>
          <a:r>
            <a:rPr lang="en-US" b="1" dirty="0" smtClean="0">
              <a:solidFill>
                <a:schemeClr val="bg1"/>
              </a:solidFill>
            </a:rPr>
            <a:t> </a:t>
          </a:r>
          <a:r>
            <a:rPr lang="bg-BG" b="1" dirty="0" smtClean="0">
              <a:solidFill>
                <a:schemeClr val="bg1"/>
              </a:solidFill>
            </a:rPr>
            <a:t>на законодателната интервенция</a:t>
          </a:r>
          <a:endParaRPr lang="bg-BG" dirty="0">
            <a:solidFill>
              <a:schemeClr val="bg1"/>
            </a:solidFill>
          </a:endParaRPr>
        </a:p>
      </dgm:t>
    </dgm:pt>
    <dgm:pt modelId="{DA816F7A-1E76-4922-919D-FA4DE05D855D}" type="sibTrans" cxnId="{F6D4E8CF-248F-4E22-A671-08189C6D2C30}">
      <dgm:prSet/>
      <dgm:spPr/>
      <dgm:t>
        <a:bodyPr/>
        <a:lstStyle/>
        <a:p>
          <a:endParaRPr lang="bg-BG"/>
        </a:p>
      </dgm:t>
    </dgm:pt>
    <dgm:pt modelId="{5C188A4E-00C0-4010-B91F-8398DA7F8891}" type="parTrans" cxnId="{F6D4E8CF-248F-4E22-A671-08189C6D2C30}">
      <dgm:prSet/>
      <dgm:spPr/>
      <dgm:t>
        <a:bodyPr/>
        <a:lstStyle/>
        <a:p>
          <a:endParaRPr lang="bg-BG"/>
        </a:p>
      </dgm:t>
    </dgm:pt>
    <dgm:pt modelId="{B0CB40D1-55AE-4E12-BD03-E6E9309BCC9B}" type="pres">
      <dgm:prSet presAssocID="{22DF5C10-F4E5-4337-9A4F-B2F65E240291}" presName="linear" presStyleCnt="0">
        <dgm:presLayoutVars>
          <dgm:dir/>
          <dgm:resizeHandles val="exact"/>
        </dgm:presLayoutVars>
      </dgm:prSet>
      <dgm:spPr/>
      <dgm:t>
        <a:bodyPr/>
        <a:lstStyle/>
        <a:p>
          <a:endParaRPr lang="bg-BG"/>
        </a:p>
      </dgm:t>
    </dgm:pt>
    <dgm:pt modelId="{6342EE38-ABFA-4741-967E-E693DDBE62DD}" type="pres">
      <dgm:prSet presAssocID="{619E366E-591D-48E9-8155-524C7D7D85BB}" presName="comp" presStyleCnt="0"/>
      <dgm:spPr/>
    </dgm:pt>
    <dgm:pt modelId="{CA4C4A22-331B-4DCD-BEAE-7EBB9BD848DC}" type="pres">
      <dgm:prSet presAssocID="{619E366E-591D-48E9-8155-524C7D7D85BB}" presName="box" presStyleLbl="node1" presStyleIdx="0" presStyleCnt="3" custLinFactNeighborY="-4525"/>
      <dgm:spPr/>
      <dgm:t>
        <a:bodyPr/>
        <a:lstStyle/>
        <a:p>
          <a:endParaRPr lang="bg-BG"/>
        </a:p>
      </dgm:t>
    </dgm:pt>
    <dgm:pt modelId="{B97FD4E4-377D-45C6-98D7-524511E78917}" type="pres">
      <dgm:prSet presAssocID="{619E366E-591D-48E9-8155-524C7D7D85BB}" presName="img" presStyleLbl="fgImgPlace1" presStyleIdx="0" presStyleCnt="3" custLinFactNeighborX="-2039" custLinFactNeighborY="-2255"/>
      <dgm:spPr/>
    </dgm:pt>
    <dgm:pt modelId="{F38B5DA3-5489-4266-BA0A-957EEB2BB1FA}" type="pres">
      <dgm:prSet presAssocID="{619E366E-591D-48E9-8155-524C7D7D85BB}" presName="text" presStyleLbl="node1" presStyleIdx="0" presStyleCnt="3">
        <dgm:presLayoutVars>
          <dgm:bulletEnabled val="1"/>
        </dgm:presLayoutVars>
      </dgm:prSet>
      <dgm:spPr/>
      <dgm:t>
        <a:bodyPr/>
        <a:lstStyle/>
        <a:p>
          <a:endParaRPr lang="bg-BG"/>
        </a:p>
      </dgm:t>
    </dgm:pt>
    <dgm:pt modelId="{4FDA0C66-57EE-48B1-AD45-E9DC0CFCCE52}" type="pres">
      <dgm:prSet presAssocID="{D7843B3B-4491-46D5-8851-B21B31EA8B89}" presName="spacer" presStyleCnt="0"/>
      <dgm:spPr/>
    </dgm:pt>
    <dgm:pt modelId="{8401D180-97B1-4BEB-A869-3C680E5A0FBF}" type="pres">
      <dgm:prSet presAssocID="{2A3BA358-D729-4660-94C6-975E711910E0}" presName="comp" presStyleCnt="0"/>
      <dgm:spPr/>
    </dgm:pt>
    <dgm:pt modelId="{5FA522CE-B1EC-48BA-B78A-C29CF598E55A}" type="pres">
      <dgm:prSet presAssocID="{2A3BA358-D729-4660-94C6-975E711910E0}" presName="box" presStyleLbl="node1" presStyleIdx="1" presStyleCnt="3"/>
      <dgm:spPr/>
      <dgm:t>
        <a:bodyPr/>
        <a:lstStyle/>
        <a:p>
          <a:endParaRPr lang="bg-BG"/>
        </a:p>
      </dgm:t>
    </dgm:pt>
    <dgm:pt modelId="{2C302B29-BF5B-4BFA-96A6-F7314A4898CE}" type="pres">
      <dgm:prSet presAssocID="{2A3BA358-D729-4660-94C6-975E711910E0}" presName="img" presStyleLbl="fgImgPlace1" presStyleIdx="1" presStyleCnt="3"/>
      <dgm:spPr/>
    </dgm:pt>
    <dgm:pt modelId="{50762AAF-32D8-4A02-B3AA-B16FA3B9297F}" type="pres">
      <dgm:prSet presAssocID="{2A3BA358-D729-4660-94C6-975E711910E0}" presName="text" presStyleLbl="node1" presStyleIdx="1" presStyleCnt="3">
        <dgm:presLayoutVars>
          <dgm:bulletEnabled val="1"/>
        </dgm:presLayoutVars>
      </dgm:prSet>
      <dgm:spPr/>
      <dgm:t>
        <a:bodyPr/>
        <a:lstStyle/>
        <a:p>
          <a:endParaRPr lang="bg-BG"/>
        </a:p>
      </dgm:t>
    </dgm:pt>
    <dgm:pt modelId="{1BD3B942-58C8-4CED-AE89-764F7C7D74E9}" type="pres">
      <dgm:prSet presAssocID="{93584E49-9208-43DC-A4B3-901D6437FBEE}" presName="spacer" presStyleCnt="0"/>
      <dgm:spPr/>
    </dgm:pt>
    <dgm:pt modelId="{5C8D8CA7-A676-45D9-9253-C7FA8F7BF208}" type="pres">
      <dgm:prSet presAssocID="{D8B6ECD2-F47C-40FA-98D5-D46B3351B131}" presName="comp" presStyleCnt="0"/>
      <dgm:spPr/>
    </dgm:pt>
    <dgm:pt modelId="{5675C5A7-EFF2-4279-9CDD-1F73B66EEE76}" type="pres">
      <dgm:prSet presAssocID="{D8B6ECD2-F47C-40FA-98D5-D46B3351B131}" presName="box" presStyleLbl="node1" presStyleIdx="2" presStyleCnt="3"/>
      <dgm:spPr/>
      <dgm:t>
        <a:bodyPr/>
        <a:lstStyle/>
        <a:p>
          <a:endParaRPr lang="bg-BG"/>
        </a:p>
      </dgm:t>
    </dgm:pt>
    <dgm:pt modelId="{53667724-5DD9-477F-BF2D-EB8E78EE141B}" type="pres">
      <dgm:prSet presAssocID="{D8B6ECD2-F47C-40FA-98D5-D46B3351B131}" presName="img" presStyleLbl="fgImgPlace1" presStyleIdx="2" presStyleCnt="3"/>
      <dgm:spPr/>
    </dgm:pt>
    <dgm:pt modelId="{02170C5D-C3D0-4D6C-A961-F7FC7DB37CF3}" type="pres">
      <dgm:prSet presAssocID="{D8B6ECD2-F47C-40FA-98D5-D46B3351B131}" presName="text" presStyleLbl="node1" presStyleIdx="2" presStyleCnt="3">
        <dgm:presLayoutVars>
          <dgm:bulletEnabled val="1"/>
        </dgm:presLayoutVars>
      </dgm:prSet>
      <dgm:spPr/>
      <dgm:t>
        <a:bodyPr/>
        <a:lstStyle/>
        <a:p>
          <a:endParaRPr lang="bg-BG"/>
        </a:p>
      </dgm:t>
    </dgm:pt>
  </dgm:ptLst>
  <dgm:cxnLst>
    <dgm:cxn modelId="{EB70CCD1-ADE7-48AB-8307-FAA5FBB65493}" type="presOf" srcId="{619E366E-591D-48E9-8155-524C7D7D85BB}" destId="{CA4C4A22-331B-4DCD-BEAE-7EBB9BD848DC}" srcOrd="0" destOrd="0" presId="urn:microsoft.com/office/officeart/2005/8/layout/vList4"/>
    <dgm:cxn modelId="{8CA0C139-C877-4DF8-BA06-9FC7F306920A}" type="presOf" srcId="{2A3BA358-D729-4660-94C6-975E711910E0}" destId="{5FA522CE-B1EC-48BA-B78A-C29CF598E55A}" srcOrd="0" destOrd="0" presId="urn:microsoft.com/office/officeart/2005/8/layout/vList4"/>
    <dgm:cxn modelId="{3D7CE3C9-B5C4-4435-9385-F7759008A08D}" type="presOf" srcId="{D8B6ECD2-F47C-40FA-98D5-D46B3351B131}" destId="{5675C5A7-EFF2-4279-9CDD-1F73B66EEE76}" srcOrd="0" destOrd="0" presId="urn:microsoft.com/office/officeart/2005/8/layout/vList4"/>
    <dgm:cxn modelId="{4D6B895B-6E49-4625-A4B8-28C66D778FD9}" type="presOf" srcId="{2A3BA358-D729-4660-94C6-975E711910E0}" destId="{50762AAF-32D8-4A02-B3AA-B16FA3B9297F}" srcOrd="1" destOrd="0" presId="urn:microsoft.com/office/officeart/2005/8/layout/vList4"/>
    <dgm:cxn modelId="{7398CB60-930C-49F3-A691-4C8BB7B0EFD5}" type="presOf" srcId="{619E366E-591D-48E9-8155-524C7D7D85BB}" destId="{F38B5DA3-5489-4266-BA0A-957EEB2BB1FA}" srcOrd="1" destOrd="0" presId="urn:microsoft.com/office/officeart/2005/8/layout/vList4"/>
    <dgm:cxn modelId="{9AB57DB4-0A95-4B8A-879A-4A4DB08CA7F3}" srcId="{22DF5C10-F4E5-4337-9A4F-B2F65E240291}" destId="{619E366E-591D-48E9-8155-524C7D7D85BB}" srcOrd="0" destOrd="0" parTransId="{D97EF347-1993-4318-B325-4E633CDCB23E}" sibTransId="{D7843B3B-4491-46D5-8851-B21B31EA8B89}"/>
    <dgm:cxn modelId="{2B8AE13C-B625-44C8-B808-69D6DC8E9E85}" srcId="{22DF5C10-F4E5-4337-9A4F-B2F65E240291}" destId="{2A3BA358-D729-4660-94C6-975E711910E0}" srcOrd="1" destOrd="0" parTransId="{BDEC88C7-1CFC-48C1-AD8E-489D18DCE50F}" sibTransId="{93584E49-9208-43DC-A4B3-901D6437FBEE}"/>
    <dgm:cxn modelId="{30382132-5F17-4EA0-A5E1-C86D7E5107FF}" type="presOf" srcId="{22DF5C10-F4E5-4337-9A4F-B2F65E240291}" destId="{B0CB40D1-55AE-4E12-BD03-E6E9309BCC9B}" srcOrd="0" destOrd="0" presId="urn:microsoft.com/office/officeart/2005/8/layout/vList4"/>
    <dgm:cxn modelId="{E6C9F366-5A82-4355-B136-070ADC517267}" type="presOf" srcId="{D8B6ECD2-F47C-40FA-98D5-D46B3351B131}" destId="{02170C5D-C3D0-4D6C-A961-F7FC7DB37CF3}" srcOrd="1" destOrd="0" presId="urn:microsoft.com/office/officeart/2005/8/layout/vList4"/>
    <dgm:cxn modelId="{F6D4E8CF-248F-4E22-A671-08189C6D2C30}" srcId="{22DF5C10-F4E5-4337-9A4F-B2F65E240291}" destId="{D8B6ECD2-F47C-40FA-98D5-D46B3351B131}" srcOrd="2" destOrd="0" parTransId="{5C188A4E-00C0-4010-B91F-8398DA7F8891}" sibTransId="{DA816F7A-1E76-4922-919D-FA4DE05D855D}"/>
    <dgm:cxn modelId="{5CA21AF1-2B1E-4CAB-81FC-A2A723CBF4B4}" type="presParOf" srcId="{B0CB40D1-55AE-4E12-BD03-E6E9309BCC9B}" destId="{6342EE38-ABFA-4741-967E-E693DDBE62DD}" srcOrd="0" destOrd="0" presId="urn:microsoft.com/office/officeart/2005/8/layout/vList4"/>
    <dgm:cxn modelId="{C7D9BF68-3EEA-4A7B-BCDA-9888F640F362}" type="presParOf" srcId="{6342EE38-ABFA-4741-967E-E693DDBE62DD}" destId="{CA4C4A22-331B-4DCD-BEAE-7EBB9BD848DC}" srcOrd="0" destOrd="0" presId="urn:microsoft.com/office/officeart/2005/8/layout/vList4"/>
    <dgm:cxn modelId="{699EB24C-4D06-4536-91D9-06FF76B3FFF9}" type="presParOf" srcId="{6342EE38-ABFA-4741-967E-E693DDBE62DD}" destId="{B97FD4E4-377D-45C6-98D7-524511E78917}" srcOrd="1" destOrd="0" presId="urn:microsoft.com/office/officeart/2005/8/layout/vList4"/>
    <dgm:cxn modelId="{DA6F1F70-2F9E-47E2-A223-7D180D90E4E5}" type="presParOf" srcId="{6342EE38-ABFA-4741-967E-E693DDBE62DD}" destId="{F38B5DA3-5489-4266-BA0A-957EEB2BB1FA}" srcOrd="2" destOrd="0" presId="urn:microsoft.com/office/officeart/2005/8/layout/vList4"/>
    <dgm:cxn modelId="{4DB8A288-94D9-4C84-9EED-1A769387CB32}" type="presParOf" srcId="{B0CB40D1-55AE-4E12-BD03-E6E9309BCC9B}" destId="{4FDA0C66-57EE-48B1-AD45-E9DC0CFCCE52}" srcOrd="1" destOrd="0" presId="urn:microsoft.com/office/officeart/2005/8/layout/vList4"/>
    <dgm:cxn modelId="{EEA23071-24F0-4AD4-B9BD-29E5EF132A99}" type="presParOf" srcId="{B0CB40D1-55AE-4E12-BD03-E6E9309BCC9B}" destId="{8401D180-97B1-4BEB-A869-3C680E5A0FBF}" srcOrd="2" destOrd="0" presId="urn:microsoft.com/office/officeart/2005/8/layout/vList4"/>
    <dgm:cxn modelId="{CC2C53FF-54D7-4466-AA59-A63E9171112D}" type="presParOf" srcId="{8401D180-97B1-4BEB-A869-3C680E5A0FBF}" destId="{5FA522CE-B1EC-48BA-B78A-C29CF598E55A}" srcOrd="0" destOrd="0" presId="urn:microsoft.com/office/officeart/2005/8/layout/vList4"/>
    <dgm:cxn modelId="{B16E970A-4489-4156-BFAF-E2EB774ABF0F}" type="presParOf" srcId="{8401D180-97B1-4BEB-A869-3C680E5A0FBF}" destId="{2C302B29-BF5B-4BFA-96A6-F7314A4898CE}" srcOrd="1" destOrd="0" presId="urn:microsoft.com/office/officeart/2005/8/layout/vList4"/>
    <dgm:cxn modelId="{E25AA6A7-120A-4C8A-8B14-FD81F1F90BAD}" type="presParOf" srcId="{8401D180-97B1-4BEB-A869-3C680E5A0FBF}" destId="{50762AAF-32D8-4A02-B3AA-B16FA3B9297F}" srcOrd="2" destOrd="0" presId="urn:microsoft.com/office/officeart/2005/8/layout/vList4"/>
    <dgm:cxn modelId="{9959C6B4-7C33-4D32-963C-3760894BF67B}" type="presParOf" srcId="{B0CB40D1-55AE-4E12-BD03-E6E9309BCC9B}" destId="{1BD3B942-58C8-4CED-AE89-764F7C7D74E9}" srcOrd="3" destOrd="0" presId="urn:microsoft.com/office/officeart/2005/8/layout/vList4"/>
    <dgm:cxn modelId="{245C8E05-4F66-41CD-BA6F-8D39CF9D71C0}" type="presParOf" srcId="{B0CB40D1-55AE-4E12-BD03-E6E9309BCC9B}" destId="{5C8D8CA7-A676-45D9-9253-C7FA8F7BF208}" srcOrd="4" destOrd="0" presId="urn:microsoft.com/office/officeart/2005/8/layout/vList4"/>
    <dgm:cxn modelId="{C0F122E0-616E-42ED-8301-AF2D659DAF28}" type="presParOf" srcId="{5C8D8CA7-A676-45D9-9253-C7FA8F7BF208}" destId="{5675C5A7-EFF2-4279-9CDD-1F73B66EEE76}" srcOrd="0" destOrd="0" presId="urn:microsoft.com/office/officeart/2005/8/layout/vList4"/>
    <dgm:cxn modelId="{FA5637BF-0920-426C-8962-FD154CC398DA}" type="presParOf" srcId="{5C8D8CA7-A676-45D9-9253-C7FA8F7BF208}" destId="{53667724-5DD9-477F-BF2D-EB8E78EE141B}" srcOrd="1" destOrd="0" presId="urn:microsoft.com/office/officeart/2005/8/layout/vList4"/>
    <dgm:cxn modelId="{5265961A-B2EB-465A-A81B-93FAC418D04B}" type="presParOf" srcId="{5C8D8CA7-A676-45D9-9253-C7FA8F7BF208}" destId="{02170C5D-C3D0-4D6C-A961-F7FC7DB37CF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D0B6E-2C7F-43D0-B779-7E197CD79B04}"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C5FFD2BA-5ED9-49E2-BCFF-1DC3C339197C}">
      <dgm:prSet phldrT="[Text]" custT="1"/>
      <dgm:spPr>
        <a:xfrm rot="5400000">
          <a:off x="-172166" y="205282"/>
          <a:ext cx="1147779" cy="803445"/>
        </a:xfr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t>
        <a:bodyPr/>
        <a:lstStyle/>
        <a:p>
          <a:r>
            <a:rPr lang="bg-BG" sz="1000" b="1">
              <a:solidFill>
                <a:sysClr val="window" lastClr="FFFFFF"/>
              </a:solidFill>
              <a:latin typeface="Calibri"/>
              <a:ea typeface="+mn-ea"/>
              <a:cs typeface="+mn-cs"/>
            </a:rPr>
            <a:t>Стъпка 1</a:t>
          </a:r>
          <a:endParaRPr lang="en-US" sz="1000" b="1">
            <a:solidFill>
              <a:sysClr val="window" lastClr="FFFFFF"/>
            </a:solidFill>
            <a:latin typeface="Calibri"/>
            <a:ea typeface="+mn-ea"/>
            <a:cs typeface="+mn-cs"/>
          </a:endParaRPr>
        </a:p>
      </dgm:t>
    </dgm:pt>
    <dgm:pt modelId="{B390CB3E-5C52-49DF-8994-8D5EA1E123CB}" type="parTrans" cxnId="{356F09FD-862D-4B44-945D-586474844B45}">
      <dgm:prSet/>
      <dgm:spPr/>
      <dgm:t>
        <a:bodyPr/>
        <a:lstStyle/>
        <a:p>
          <a:endParaRPr lang="en-US" sz="1000"/>
        </a:p>
      </dgm:t>
    </dgm:pt>
    <dgm:pt modelId="{5FEBBDE0-6607-412B-8A81-B57AD0652919}" type="sibTrans" cxnId="{356F09FD-862D-4B44-945D-586474844B45}">
      <dgm:prSet/>
      <dgm:spPr/>
      <dgm:t>
        <a:bodyPr/>
        <a:lstStyle/>
        <a:p>
          <a:endParaRPr lang="en-US" sz="1000"/>
        </a:p>
      </dgm:t>
    </dgm:pt>
    <dgm:pt modelId="{9325164A-5481-440D-87DB-2E3AD5F5F7D4}">
      <dgm:prSet phldrT="[Text]" custT="1"/>
      <dgm:spPr>
        <a:xfrm rot="5400000">
          <a:off x="1434488" y="-623368"/>
          <a:ext cx="796937" cy="2059024"/>
        </a:xfr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gn="just"/>
          <a:r>
            <a:rPr lang="bg-BG" sz="1000" b="1">
              <a:solidFill>
                <a:sysClr val="windowText" lastClr="000000">
                  <a:hueOff val="0"/>
                  <a:satOff val="0"/>
                  <a:lumOff val="0"/>
                  <a:alphaOff val="0"/>
                </a:sysClr>
              </a:solidFill>
              <a:latin typeface="Calibri"/>
              <a:ea typeface="+mn-ea"/>
              <a:cs typeface="+mn-cs"/>
            </a:rPr>
            <a:t>Провеждане на консултационни процедури с българите, живеещи извън Република България,  с цел дефиниране на основните им проблеми</a:t>
          </a:r>
          <a:endParaRPr lang="en-US" sz="1000" b="1">
            <a:solidFill>
              <a:sysClr val="windowText" lastClr="000000">
                <a:hueOff val="0"/>
                <a:satOff val="0"/>
                <a:lumOff val="0"/>
                <a:alphaOff val="0"/>
              </a:sysClr>
            </a:solidFill>
            <a:latin typeface="Calibri"/>
            <a:ea typeface="+mn-ea"/>
            <a:cs typeface="+mn-cs"/>
          </a:endParaRPr>
        </a:p>
      </dgm:t>
    </dgm:pt>
    <dgm:pt modelId="{8A79777D-24B7-4760-8880-18660B2EBD29}" type="parTrans" cxnId="{CE082BC2-2222-4DC2-AE5A-A7B94035E5C0}">
      <dgm:prSet/>
      <dgm:spPr/>
      <dgm:t>
        <a:bodyPr/>
        <a:lstStyle/>
        <a:p>
          <a:endParaRPr lang="en-US" sz="1000"/>
        </a:p>
      </dgm:t>
    </dgm:pt>
    <dgm:pt modelId="{A27B89D7-2AFC-42B0-B42C-342E578BB393}" type="sibTrans" cxnId="{CE082BC2-2222-4DC2-AE5A-A7B94035E5C0}">
      <dgm:prSet/>
      <dgm:spPr/>
      <dgm:t>
        <a:bodyPr/>
        <a:lstStyle/>
        <a:p>
          <a:endParaRPr lang="en-US" sz="1000"/>
        </a:p>
      </dgm:t>
    </dgm:pt>
    <dgm:pt modelId="{D3CA7228-3396-4213-9F51-4F0ED375091A}">
      <dgm:prSet phldrT="[Text]" custT="1"/>
      <dgm:spPr>
        <a:xfrm rot="5400000">
          <a:off x="-172166" y="1174066"/>
          <a:ext cx="1147779" cy="803445"/>
        </a:xfrm>
        <a:solidFill>
          <a:srgbClr val="8064A2">
            <a:hueOff val="-1488257"/>
            <a:satOff val="8966"/>
            <a:lumOff val="719"/>
            <a:alphaOff val="0"/>
          </a:srgbClr>
        </a:solidFill>
        <a:ln w="25400" cap="flat" cmpd="sng" algn="ctr">
          <a:solidFill>
            <a:srgbClr val="8064A2">
              <a:hueOff val="-1488257"/>
              <a:satOff val="8966"/>
              <a:lumOff val="719"/>
              <a:alphaOff val="0"/>
            </a:srgbClr>
          </a:solidFill>
          <a:prstDash val="solid"/>
        </a:ln>
        <a:effectLst/>
      </dgm:spPr>
      <dgm:t>
        <a:bodyPr/>
        <a:lstStyle/>
        <a:p>
          <a:r>
            <a:rPr lang="bg-BG" sz="1000" b="1" dirty="0">
              <a:solidFill>
                <a:sysClr val="window" lastClr="FFFFFF"/>
              </a:solidFill>
              <a:latin typeface="Calibri"/>
              <a:ea typeface="+mn-ea"/>
              <a:cs typeface="+mn-cs"/>
            </a:rPr>
            <a:t>Стъпка</a:t>
          </a:r>
          <a:r>
            <a:rPr lang="bg-BG" sz="1000" dirty="0">
              <a:solidFill>
                <a:sysClr val="window" lastClr="FFFFFF"/>
              </a:solidFill>
              <a:latin typeface="Calibri"/>
              <a:ea typeface="+mn-ea"/>
              <a:cs typeface="+mn-cs"/>
            </a:rPr>
            <a:t> </a:t>
          </a:r>
          <a:r>
            <a:rPr lang="bg-BG" sz="1000" b="1" dirty="0">
              <a:solidFill>
                <a:sysClr val="window" lastClr="FFFFFF"/>
              </a:solidFill>
              <a:latin typeface="Calibri"/>
              <a:ea typeface="+mn-ea"/>
              <a:cs typeface="+mn-cs"/>
            </a:rPr>
            <a:t>2</a:t>
          </a:r>
          <a:endParaRPr lang="en-US" sz="1000" b="1" dirty="0">
            <a:solidFill>
              <a:sysClr val="window" lastClr="FFFFFF"/>
            </a:solidFill>
            <a:latin typeface="Calibri"/>
            <a:ea typeface="+mn-ea"/>
            <a:cs typeface="+mn-cs"/>
          </a:endParaRPr>
        </a:p>
      </dgm:t>
    </dgm:pt>
    <dgm:pt modelId="{3D402683-565D-41D9-BA3D-D6A1C0BC5613}" type="parTrans" cxnId="{8A3B1C41-B4D8-4393-87F0-E5BA209E7727}">
      <dgm:prSet/>
      <dgm:spPr/>
      <dgm:t>
        <a:bodyPr/>
        <a:lstStyle/>
        <a:p>
          <a:endParaRPr lang="en-US" sz="1000"/>
        </a:p>
      </dgm:t>
    </dgm:pt>
    <dgm:pt modelId="{C9376343-9DD5-49F4-8D5C-BBCF6065AE89}" type="sibTrans" cxnId="{8A3B1C41-B4D8-4393-87F0-E5BA209E7727}">
      <dgm:prSet/>
      <dgm:spPr/>
      <dgm:t>
        <a:bodyPr/>
        <a:lstStyle/>
        <a:p>
          <a:endParaRPr lang="en-US" sz="1000"/>
        </a:p>
      </dgm:t>
    </dgm:pt>
    <dgm:pt modelId="{9419D334-ED06-4A7C-8A32-3B94CA28E6EB}">
      <dgm:prSet phldrT="[Text]" custT="1"/>
      <dgm:spPr>
        <a:xfrm rot="5400000">
          <a:off x="1459929" y="345415"/>
          <a:ext cx="746056" cy="2059024"/>
        </a:xfrm>
        <a:solidFill>
          <a:sysClr val="window" lastClr="FFFFFF">
            <a:alpha val="90000"/>
            <a:hueOff val="0"/>
            <a:satOff val="0"/>
            <a:lumOff val="0"/>
            <a:alphaOff val="0"/>
          </a:sysClr>
        </a:solidFill>
        <a:ln w="25400" cap="flat" cmpd="sng" algn="ctr">
          <a:solidFill>
            <a:srgbClr val="8064A2">
              <a:hueOff val="-1488257"/>
              <a:satOff val="8966"/>
              <a:lumOff val="719"/>
              <a:alphaOff val="0"/>
            </a:srgbClr>
          </a:solidFill>
          <a:prstDash val="solid"/>
        </a:ln>
        <a:effectLst/>
      </dgm:spPr>
      <dgm:t>
        <a:bodyPr/>
        <a:lstStyle/>
        <a:p>
          <a:r>
            <a:rPr lang="bg-BG" sz="1000" b="1" dirty="0">
              <a:solidFill>
                <a:sysClr val="windowText" lastClr="000000">
                  <a:hueOff val="0"/>
                  <a:satOff val="0"/>
                  <a:lumOff val="0"/>
                  <a:alphaOff val="0"/>
                </a:sysClr>
              </a:solidFill>
              <a:latin typeface="Calibri"/>
              <a:ea typeface="+mn-ea"/>
              <a:cs typeface="+mn-cs"/>
            </a:rPr>
            <a:t>Разработване на национална стратегия на база на изведените в хода на консултационните процедури приоритети и план за нейното изпълнение</a:t>
          </a:r>
          <a:endParaRPr lang="en-US" sz="1000" b="1" dirty="0">
            <a:solidFill>
              <a:sysClr val="windowText" lastClr="000000">
                <a:hueOff val="0"/>
                <a:satOff val="0"/>
                <a:lumOff val="0"/>
                <a:alphaOff val="0"/>
              </a:sysClr>
            </a:solidFill>
            <a:latin typeface="Calibri"/>
            <a:ea typeface="+mn-ea"/>
            <a:cs typeface="+mn-cs"/>
          </a:endParaRPr>
        </a:p>
      </dgm:t>
    </dgm:pt>
    <dgm:pt modelId="{2AD18FAC-A39B-4BE3-80D7-819667B15EA2}" type="parTrans" cxnId="{FAA10671-21E7-42C4-8F9B-34D8F723F318}">
      <dgm:prSet/>
      <dgm:spPr/>
      <dgm:t>
        <a:bodyPr/>
        <a:lstStyle/>
        <a:p>
          <a:endParaRPr lang="en-US" sz="1000"/>
        </a:p>
      </dgm:t>
    </dgm:pt>
    <dgm:pt modelId="{058FC171-43CE-4392-82CD-D2A056C54C11}" type="sibTrans" cxnId="{FAA10671-21E7-42C4-8F9B-34D8F723F318}">
      <dgm:prSet/>
      <dgm:spPr/>
      <dgm:t>
        <a:bodyPr/>
        <a:lstStyle/>
        <a:p>
          <a:endParaRPr lang="en-US" sz="1000"/>
        </a:p>
      </dgm:t>
    </dgm:pt>
    <dgm:pt modelId="{3A67A485-170E-4914-BBF8-236C9D545D6F}">
      <dgm:prSet phldrT="[Text]" custT="1"/>
      <dgm:spPr>
        <a:xfrm rot="5400000">
          <a:off x="-172166" y="2142850"/>
          <a:ext cx="1147779" cy="803445"/>
        </a:xfrm>
        <a:solidFill>
          <a:srgbClr val="8064A2">
            <a:hueOff val="-2976513"/>
            <a:satOff val="17933"/>
            <a:lumOff val="1437"/>
            <a:alphaOff val="0"/>
          </a:srgbClr>
        </a:solidFill>
        <a:ln w="25400" cap="flat" cmpd="sng" algn="ctr">
          <a:solidFill>
            <a:srgbClr val="8064A2">
              <a:hueOff val="-2976513"/>
              <a:satOff val="17933"/>
              <a:lumOff val="1437"/>
              <a:alphaOff val="0"/>
            </a:srgbClr>
          </a:solidFill>
          <a:prstDash val="solid"/>
        </a:ln>
        <a:effectLst/>
      </dgm:spPr>
      <dgm:t>
        <a:bodyPr/>
        <a:lstStyle/>
        <a:p>
          <a:r>
            <a:rPr lang="bg-BG" sz="1000" b="1">
              <a:solidFill>
                <a:sysClr val="window" lastClr="FFFFFF"/>
              </a:solidFill>
              <a:latin typeface="Calibri"/>
              <a:ea typeface="+mn-ea"/>
              <a:cs typeface="+mn-cs"/>
            </a:rPr>
            <a:t>Стъпка 3</a:t>
          </a:r>
          <a:endParaRPr lang="en-US" sz="1000" b="1">
            <a:solidFill>
              <a:sysClr val="window" lastClr="FFFFFF"/>
            </a:solidFill>
            <a:latin typeface="Calibri"/>
            <a:ea typeface="+mn-ea"/>
            <a:cs typeface="+mn-cs"/>
          </a:endParaRPr>
        </a:p>
      </dgm:t>
    </dgm:pt>
    <dgm:pt modelId="{9A8B129C-68B1-463D-B300-E53EE159604A}" type="parTrans" cxnId="{4F35FDD4-2AE5-4AE1-91F8-818C183AC4AD}">
      <dgm:prSet/>
      <dgm:spPr/>
      <dgm:t>
        <a:bodyPr/>
        <a:lstStyle/>
        <a:p>
          <a:endParaRPr lang="en-US" sz="1000"/>
        </a:p>
      </dgm:t>
    </dgm:pt>
    <dgm:pt modelId="{ACAE4FE6-8749-4D63-B402-85572568567E}" type="sibTrans" cxnId="{4F35FDD4-2AE5-4AE1-91F8-818C183AC4AD}">
      <dgm:prSet/>
      <dgm:spPr/>
      <dgm:t>
        <a:bodyPr/>
        <a:lstStyle/>
        <a:p>
          <a:endParaRPr lang="en-US" sz="1000"/>
        </a:p>
      </dgm:t>
    </dgm:pt>
    <dgm:pt modelId="{F7E16BC2-5639-4D34-B3B1-CE73C8009D43}">
      <dgm:prSet phldrT="[Text]" custT="1"/>
      <dgm:spPr>
        <a:xfrm rot="5400000">
          <a:off x="1459929" y="1314199"/>
          <a:ext cx="746056" cy="2059024"/>
        </a:xfrm>
        <a:solidFill>
          <a:sysClr val="window" lastClr="FFFFFF">
            <a:alpha val="90000"/>
            <a:hueOff val="0"/>
            <a:satOff val="0"/>
            <a:lumOff val="0"/>
            <a:alphaOff val="0"/>
          </a:sysClr>
        </a:solidFill>
        <a:ln w="25400" cap="flat" cmpd="sng" algn="ctr">
          <a:solidFill>
            <a:srgbClr val="8064A2">
              <a:hueOff val="-2976513"/>
              <a:satOff val="17933"/>
              <a:lumOff val="1437"/>
              <a:alphaOff val="0"/>
            </a:srgbClr>
          </a:solidFill>
          <a:prstDash val="solid"/>
        </a:ln>
        <a:effectLst/>
      </dgm:spPr>
      <dgm:t>
        <a:bodyPr/>
        <a:lstStyle/>
        <a:p>
          <a:r>
            <a:rPr lang="bg-BG" sz="1000" b="1" dirty="0">
              <a:solidFill>
                <a:sysClr val="windowText" lastClr="000000">
                  <a:hueOff val="0"/>
                  <a:satOff val="0"/>
                  <a:lumOff val="0"/>
                  <a:alphaOff val="0"/>
                </a:sysClr>
              </a:solidFill>
              <a:latin typeface="Calibri"/>
              <a:ea typeface="+mn-ea"/>
              <a:cs typeface="+mn-cs"/>
            </a:rPr>
            <a:t>Провеждане на обществено обсъждане на </a:t>
          </a:r>
          <a:r>
            <a:rPr lang="bg-BG" sz="1000" b="1" dirty="0" smtClean="0">
              <a:solidFill>
                <a:sysClr val="windowText" lastClr="000000">
                  <a:hueOff val="0"/>
                  <a:satOff val="0"/>
                  <a:lumOff val="0"/>
                  <a:alphaOff val="0"/>
                </a:sysClr>
              </a:solidFill>
              <a:latin typeface="Calibri"/>
              <a:ea typeface="+mn-ea"/>
              <a:cs typeface="+mn-cs"/>
            </a:rPr>
            <a:t>стратегията </a:t>
          </a:r>
          <a:r>
            <a:rPr lang="bg-BG" sz="1000" b="1" dirty="0">
              <a:solidFill>
                <a:sysClr val="windowText" lastClr="000000">
                  <a:hueOff val="0"/>
                  <a:satOff val="0"/>
                  <a:lumOff val="0"/>
                  <a:alphaOff val="0"/>
                </a:sysClr>
              </a:solidFill>
              <a:latin typeface="Calibri"/>
              <a:ea typeface="+mn-ea"/>
              <a:cs typeface="+mn-cs"/>
            </a:rPr>
            <a:t>и на плана за нейното изпълнение</a:t>
          </a:r>
          <a:endParaRPr lang="en-US" sz="1000" b="1" dirty="0">
            <a:solidFill>
              <a:sysClr val="windowText" lastClr="000000">
                <a:hueOff val="0"/>
                <a:satOff val="0"/>
                <a:lumOff val="0"/>
                <a:alphaOff val="0"/>
              </a:sysClr>
            </a:solidFill>
            <a:latin typeface="Calibri"/>
            <a:ea typeface="+mn-ea"/>
            <a:cs typeface="+mn-cs"/>
          </a:endParaRPr>
        </a:p>
      </dgm:t>
    </dgm:pt>
    <dgm:pt modelId="{A5D42DC9-435E-421C-AD68-773726E5D314}" type="parTrans" cxnId="{64F25501-B18E-40E4-B24B-695E9F2E35B2}">
      <dgm:prSet/>
      <dgm:spPr/>
      <dgm:t>
        <a:bodyPr/>
        <a:lstStyle/>
        <a:p>
          <a:endParaRPr lang="en-US" sz="1000"/>
        </a:p>
      </dgm:t>
    </dgm:pt>
    <dgm:pt modelId="{4A546586-A72D-460D-8BC5-49F1733BB3E7}" type="sibTrans" cxnId="{64F25501-B18E-40E4-B24B-695E9F2E35B2}">
      <dgm:prSet/>
      <dgm:spPr/>
      <dgm:t>
        <a:bodyPr/>
        <a:lstStyle/>
        <a:p>
          <a:endParaRPr lang="en-US" sz="1000"/>
        </a:p>
      </dgm:t>
    </dgm:pt>
    <dgm:pt modelId="{37FF9E7F-51FE-4C64-926A-4C11062A9F21}">
      <dgm:prSet custT="1"/>
      <dgm:spPr>
        <a:xfrm rot="5400000">
          <a:off x="-172166" y="3111634"/>
          <a:ext cx="1147779" cy="803445"/>
        </a:xfrm>
        <a:solidFill>
          <a:srgbClr val="8064A2">
            <a:hueOff val="-4464770"/>
            <a:satOff val="26899"/>
            <a:lumOff val="2156"/>
            <a:alphaOff val="0"/>
          </a:srgbClr>
        </a:solidFill>
        <a:ln w="25400" cap="flat" cmpd="sng" algn="ctr">
          <a:solidFill>
            <a:srgbClr val="8064A2">
              <a:hueOff val="-4464770"/>
              <a:satOff val="26899"/>
              <a:lumOff val="2156"/>
              <a:alphaOff val="0"/>
            </a:srgbClr>
          </a:solidFill>
          <a:prstDash val="solid"/>
        </a:ln>
        <a:effectLst/>
      </dgm:spPr>
      <dgm:t>
        <a:bodyPr/>
        <a:lstStyle/>
        <a:p>
          <a:r>
            <a:rPr lang="bg-BG" sz="1000" b="1">
              <a:solidFill>
                <a:sysClr val="window" lastClr="FFFFFF"/>
              </a:solidFill>
              <a:latin typeface="Calibri"/>
              <a:ea typeface="+mn-ea"/>
              <a:cs typeface="+mn-cs"/>
            </a:rPr>
            <a:t>Стъпка 4</a:t>
          </a:r>
          <a:endParaRPr lang="en-US" sz="1000" b="1">
            <a:solidFill>
              <a:sysClr val="window" lastClr="FFFFFF"/>
            </a:solidFill>
            <a:latin typeface="Calibri"/>
            <a:ea typeface="+mn-ea"/>
            <a:cs typeface="+mn-cs"/>
          </a:endParaRPr>
        </a:p>
      </dgm:t>
    </dgm:pt>
    <dgm:pt modelId="{72A7EFC2-EEE0-499B-90C6-D1C7EF1FE3A0}" type="parTrans" cxnId="{2910A214-1567-41A6-8742-5E3E39AC0CB8}">
      <dgm:prSet/>
      <dgm:spPr/>
      <dgm:t>
        <a:bodyPr/>
        <a:lstStyle/>
        <a:p>
          <a:endParaRPr lang="en-US" sz="1000"/>
        </a:p>
      </dgm:t>
    </dgm:pt>
    <dgm:pt modelId="{1FD55813-19F6-4B7A-AC98-B9218508FF1C}" type="sibTrans" cxnId="{2910A214-1567-41A6-8742-5E3E39AC0CB8}">
      <dgm:prSet/>
      <dgm:spPr/>
      <dgm:t>
        <a:bodyPr/>
        <a:lstStyle/>
        <a:p>
          <a:endParaRPr lang="en-US" sz="1000"/>
        </a:p>
      </dgm:t>
    </dgm:pt>
    <dgm:pt modelId="{FBADF9AD-05F2-486C-A20D-4179BC0DAC0A}">
      <dgm:prSet custT="1"/>
      <dgm:spPr>
        <a:xfrm rot="5400000">
          <a:off x="1459929" y="2282984"/>
          <a:ext cx="746056" cy="2059024"/>
        </a:xfr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ln>
        <a:effectLst/>
      </dgm:spPr>
      <dgm:t>
        <a:bodyPr/>
        <a:lstStyle/>
        <a:p>
          <a:r>
            <a:rPr lang="bg-BG" sz="1000" b="1">
              <a:solidFill>
                <a:sysClr val="windowText" lastClr="000000">
                  <a:hueOff val="0"/>
                  <a:satOff val="0"/>
                  <a:lumOff val="0"/>
                  <a:alphaOff val="0"/>
                </a:sysClr>
              </a:solidFill>
              <a:latin typeface="Calibri"/>
              <a:ea typeface="+mn-ea"/>
              <a:cs typeface="+mn-cs"/>
            </a:rPr>
            <a:t>Разработване на проект на нов закон</a:t>
          </a:r>
          <a:endParaRPr lang="en-US" sz="1000">
            <a:solidFill>
              <a:sysClr val="windowText" lastClr="000000">
                <a:hueOff val="0"/>
                <a:satOff val="0"/>
                <a:lumOff val="0"/>
                <a:alphaOff val="0"/>
              </a:sysClr>
            </a:solidFill>
            <a:latin typeface="Calibri"/>
            <a:ea typeface="+mn-ea"/>
            <a:cs typeface="+mn-cs"/>
          </a:endParaRPr>
        </a:p>
      </dgm:t>
    </dgm:pt>
    <dgm:pt modelId="{D274413C-F1D1-4198-9504-550DC18A7A48}" type="parTrans" cxnId="{EAEFB678-5CB9-406C-B4D8-5402E2673A63}">
      <dgm:prSet/>
      <dgm:spPr/>
      <dgm:t>
        <a:bodyPr/>
        <a:lstStyle/>
        <a:p>
          <a:endParaRPr lang="en-US" sz="1000"/>
        </a:p>
      </dgm:t>
    </dgm:pt>
    <dgm:pt modelId="{C3BB70B2-145F-468C-9DEE-CCB8774248D3}" type="sibTrans" cxnId="{EAEFB678-5CB9-406C-B4D8-5402E2673A63}">
      <dgm:prSet/>
      <dgm:spPr/>
      <dgm:t>
        <a:bodyPr/>
        <a:lstStyle/>
        <a:p>
          <a:endParaRPr lang="en-US" sz="1000"/>
        </a:p>
      </dgm:t>
    </dgm:pt>
    <dgm:pt modelId="{BFC21818-E0B0-41A2-A092-23DDA61A9E53}" type="pres">
      <dgm:prSet presAssocID="{8E7D0B6E-2C7F-43D0-B779-7E197CD79B04}" presName="linearFlow" presStyleCnt="0">
        <dgm:presLayoutVars>
          <dgm:dir/>
          <dgm:animLvl val="lvl"/>
          <dgm:resizeHandles val="exact"/>
        </dgm:presLayoutVars>
      </dgm:prSet>
      <dgm:spPr/>
      <dgm:t>
        <a:bodyPr/>
        <a:lstStyle/>
        <a:p>
          <a:endParaRPr lang="en-US"/>
        </a:p>
      </dgm:t>
    </dgm:pt>
    <dgm:pt modelId="{E6F44123-5D58-408A-B9B7-79E4FC594DB8}" type="pres">
      <dgm:prSet presAssocID="{C5FFD2BA-5ED9-49E2-BCFF-1DC3C339197C}" presName="composite" presStyleCnt="0"/>
      <dgm:spPr/>
    </dgm:pt>
    <dgm:pt modelId="{3F97E757-CD48-4E30-A7D6-60BCF979ABEA}" type="pres">
      <dgm:prSet presAssocID="{C5FFD2BA-5ED9-49E2-BCFF-1DC3C339197C}" presName="parentText" presStyleLbl="alignNode1" presStyleIdx="0" presStyleCnt="4">
        <dgm:presLayoutVars>
          <dgm:chMax val="1"/>
          <dgm:bulletEnabled val="1"/>
        </dgm:presLayoutVars>
      </dgm:prSet>
      <dgm:spPr>
        <a:prstGeom prst="chevron">
          <a:avLst/>
        </a:prstGeom>
      </dgm:spPr>
      <dgm:t>
        <a:bodyPr/>
        <a:lstStyle/>
        <a:p>
          <a:endParaRPr lang="en-US"/>
        </a:p>
      </dgm:t>
    </dgm:pt>
    <dgm:pt modelId="{D0F586DB-4CBD-4396-B8A7-FD98EDAA9CB8}" type="pres">
      <dgm:prSet presAssocID="{C5FFD2BA-5ED9-49E2-BCFF-1DC3C339197C}" presName="descendantText" presStyleLbl="alignAcc1" presStyleIdx="0" presStyleCnt="4" custScaleY="106820">
        <dgm:presLayoutVars>
          <dgm:bulletEnabled val="1"/>
        </dgm:presLayoutVars>
      </dgm:prSet>
      <dgm:spPr>
        <a:prstGeom prst="round2SameRect">
          <a:avLst/>
        </a:prstGeom>
      </dgm:spPr>
      <dgm:t>
        <a:bodyPr/>
        <a:lstStyle/>
        <a:p>
          <a:endParaRPr lang="en-US"/>
        </a:p>
      </dgm:t>
    </dgm:pt>
    <dgm:pt modelId="{2BA725B9-6416-436B-8AC7-0FA054BC92D1}" type="pres">
      <dgm:prSet presAssocID="{5FEBBDE0-6607-412B-8A81-B57AD0652919}" presName="sp" presStyleCnt="0"/>
      <dgm:spPr/>
    </dgm:pt>
    <dgm:pt modelId="{52F84D9B-998A-45B0-B502-FD2A56CBCE76}" type="pres">
      <dgm:prSet presAssocID="{D3CA7228-3396-4213-9F51-4F0ED375091A}" presName="composite" presStyleCnt="0"/>
      <dgm:spPr/>
    </dgm:pt>
    <dgm:pt modelId="{BC59403B-248B-4BF8-AD97-E6D2830D24C8}" type="pres">
      <dgm:prSet presAssocID="{D3CA7228-3396-4213-9F51-4F0ED375091A}" presName="parentText" presStyleLbl="alignNode1" presStyleIdx="1" presStyleCnt="4">
        <dgm:presLayoutVars>
          <dgm:chMax val="1"/>
          <dgm:bulletEnabled val="1"/>
        </dgm:presLayoutVars>
      </dgm:prSet>
      <dgm:spPr>
        <a:prstGeom prst="chevron">
          <a:avLst/>
        </a:prstGeom>
      </dgm:spPr>
      <dgm:t>
        <a:bodyPr/>
        <a:lstStyle/>
        <a:p>
          <a:endParaRPr lang="en-US"/>
        </a:p>
      </dgm:t>
    </dgm:pt>
    <dgm:pt modelId="{7FEDFD2F-2784-412F-89E9-CDCDE7EABFA9}" type="pres">
      <dgm:prSet presAssocID="{D3CA7228-3396-4213-9F51-4F0ED375091A}" presName="descendantText" presStyleLbl="alignAcc1" presStyleIdx="1" presStyleCnt="4">
        <dgm:presLayoutVars>
          <dgm:bulletEnabled val="1"/>
        </dgm:presLayoutVars>
      </dgm:prSet>
      <dgm:spPr>
        <a:prstGeom prst="round2SameRect">
          <a:avLst/>
        </a:prstGeom>
      </dgm:spPr>
      <dgm:t>
        <a:bodyPr/>
        <a:lstStyle/>
        <a:p>
          <a:endParaRPr lang="en-US"/>
        </a:p>
      </dgm:t>
    </dgm:pt>
    <dgm:pt modelId="{9BDC6AC3-1F2E-4A33-9719-D9D708DA71BF}" type="pres">
      <dgm:prSet presAssocID="{C9376343-9DD5-49F4-8D5C-BBCF6065AE89}" presName="sp" presStyleCnt="0"/>
      <dgm:spPr/>
    </dgm:pt>
    <dgm:pt modelId="{62B9CF37-A282-4BF5-A981-FDB7A4C724EA}" type="pres">
      <dgm:prSet presAssocID="{3A67A485-170E-4914-BBF8-236C9D545D6F}" presName="composite" presStyleCnt="0"/>
      <dgm:spPr/>
    </dgm:pt>
    <dgm:pt modelId="{FD604A94-FC99-4CDC-9052-C7DBF2214ED1}" type="pres">
      <dgm:prSet presAssocID="{3A67A485-170E-4914-BBF8-236C9D545D6F}" presName="parentText" presStyleLbl="alignNode1" presStyleIdx="2" presStyleCnt="4">
        <dgm:presLayoutVars>
          <dgm:chMax val="1"/>
          <dgm:bulletEnabled val="1"/>
        </dgm:presLayoutVars>
      </dgm:prSet>
      <dgm:spPr>
        <a:prstGeom prst="chevron">
          <a:avLst/>
        </a:prstGeom>
      </dgm:spPr>
      <dgm:t>
        <a:bodyPr/>
        <a:lstStyle/>
        <a:p>
          <a:endParaRPr lang="en-US"/>
        </a:p>
      </dgm:t>
    </dgm:pt>
    <dgm:pt modelId="{AFD81ACD-38CE-440D-8ECD-3799D54E4DAF}" type="pres">
      <dgm:prSet presAssocID="{3A67A485-170E-4914-BBF8-236C9D545D6F}" presName="descendantText" presStyleLbl="alignAcc1" presStyleIdx="2" presStyleCnt="4">
        <dgm:presLayoutVars>
          <dgm:bulletEnabled val="1"/>
        </dgm:presLayoutVars>
      </dgm:prSet>
      <dgm:spPr>
        <a:prstGeom prst="round2SameRect">
          <a:avLst/>
        </a:prstGeom>
      </dgm:spPr>
      <dgm:t>
        <a:bodyPr/>
        <a:lstStyle/>
        <a:p>
          <a:endParaRPr lang="en-US"/>
        </a:p>
      </dgm:t>
    </dgm:pt>
    <dgm:pt modelId="{BFEB3FC5-903E-474B-9AEB-5D0679FBFDDC}" type="pres">
      <dgm:prSet presAssocID="{ACAE4FE6-8749-4D63-B402-85572568567E}" presName="sp" presStyleCnt="0"/>
      <dgm:spPr/>
    </dgm:pt>
    <dgm:pt modelId="{59A512AC-C83E-4B7F-B68A-E674D11461D9}" type="pres">
      <dgm:prSet presAssocID="{37FF9E7F-51FE-4C64-926A-4C11062A9F21}" presName="composite" presStyleCnt="0"/>
      <dgm:spPr/>
    </dgm:pt>
    <dgm:pt modelId="{3197F9F8-583B-41BA-A4F3-AF7B7CE9D679}" type="pres">
      <dgm:prSet presAssocID="{37FF9E7F-51FE-4C64-926A-4C11062A9F21}" presName="parentText" presStyleLbl="alignNode1" presStyleIdx="3" presStyleCnt="4">
        <dgm:presLayoutVars>
          <dgm:chMax val="1"/>
          <dgm:bulletEnabled val="1"/>
        </dgm:presLayoutVars>
      </dgm:prSet>
      <dgm:spPr>
        <a:prstGeom prst="chevron">
          <a:avLst/>
        </a:prstGeom>
      </dgm:spPr>
      <dgm:t>
        <a:bodyPr/>
        <a:lstStyle/>
        <a:p>
          <a:endParaRPr lang="en-US"/>
        </a:p>
      </dgm:t>
    </dgm:pt>
    <dgm:pt modelId="{C7944EF2-98FB-4C0E-9B4E-CBA8DDA07008}" type="pres">
      <dgm:prSet presAssocID="{37FF9E7F-51FE-4C64-926A-4C11062A9F21}" presName="descendantText" presStyleLbl="alignAcc1" presStyleIdx="3" presStyleCnt="4">
        <dgm:presLayoutVars>
          <dgm:bulletEnabled val="1"/>
        </dgm:presLayoutVars>
      </dgm:prSet>
      <dgm:spPr>
        <a:prstGeom prst="round2SameRect">
          <a:avLst/>
        </a:prstGeom>
      </dgm:spPr>
      <dgm:t>
        <a:bodyPr/>
        <a:lstStyle/>
        <a:p>
          <a:endParaRPr lang="en-US"/>
        </a:p>
      </dgm:t>
    </dgm:pt>
  </dgm:ptLst>
  <dgm:cxnLst>
    <dgm:cxn modelId="{EAEFB678-5CB9-406C-B4D8-5402E2673A63}" srcId="{37FF9E7F-51FE-4C64-926A-4C11062A9F21}" destId="{FBADF9AD-05F2-486C-A20D-4179BC0DAC0A}" srcOrd="0" destOrd="0" parTransId="{D274413C-F1D1-4198-9504-550DC18A7A48}" sibTransId="{C3BB70B2-145F-468C-9DEE-CCB8774248D3}"/>
    <dgm:cxn modelId="{27767D86-2694-4D04-8F6C-2496701CD10D}" type="presOf" srcId="{8E7D0B6E-2C7F-43D0-B779-7E197CD79B04}" destId="{BFC21818-E0B0-41A2-A092-23DDA61A9E53}" srcOrd="0" destOrd="0" presId="urn:microsoft.com/office/officeart/2005/8/layout/chevron2"/>
    <dgm:cxn modelId="{8A3B1C41-B4D8-4393-87F0-E5BA209E7727}" srcId="{8E7D0B6E-2C7F-43D0-B779-7E197CD79B04}" destId="{D3CA7228-3396-4213-9F51-4F0ED375091A}" srcOrd="1" destOrd="0" parTransId="{3D402683-565D-41D9-BA3D-D6A1C0BC5613}" sibTransId="{C9376343-9DD5-49F4-8D5C-BBCF6065AE89}"/>
    <dgm:cxn modelId="{B9CB9110-F658-4C09-926A-58C845EF6714}" type="presOf" srcId="{C5FFD2BA-5ED9-49E2-BCFF-1DC3C339197C}" destId="{3F97E757-CD48-4E30-A7D6-60BCF979ABEA}" srcOrd="0" destOrd="0" presId="urn:microsoft.com/office/officeart/2005/8/layout/chevron2"/>
    <dgm:cxn modelId="{83F95914-F4BC-4ADE-8F3E-0BF0DB5CF51B}" type="presOf" srcId="{37FF9E7F-51FE-4C64-926A-4C11062A9F21}" destId="{3197F9F8-583B-41BA-A4F3-AF7B7CE9D679}" srcOrd="0" destOrd="0" presId="urn:microsoft.com/office/officeart/2005/8/layout/chevron2"/>
    <dgm:cxn modelId="{8038D31E-1471-4C6B-A363-517693254415}" type="presOf" srcId="{FBADF9AD-05F2-486C-A20D-4179BC0DAC0A}" destId="{C7944EF2-98FB-4C0E-9B4E-CBA8DDA07008}" srcOrd="0" destOrd="0" presId="urn:microsoft.com/office/officeart/2005/8/layout/chevron2"/>
    <dgm:cxn modelId="{F8DB06BC-B4F8-41C1-ABCA-D0F897134E34}" type="presOf" srcId="{3A67A485-170E-4914-BBF8-236C9D545D6F}" destId="{FD604A94-FC99-4CDC-9052-C7DBF2214ED1}" srcOrd="0" destOrd="0" presId="urn:microsoft.com/office/officeart/2005/8/layout/chevron2"/>
    <dgm:cxn modelId="{63BFE6F4-3BB4-4255-A069-231D8E46EAE9}" type="presOf" srcId="{9419D334-ED06-4A7C-8A32-3B94CA28E6EB}" destId="{7FEDFD2F-2784-412F-89E9-CDCDE7EABFA9}" srcOrd="0" destOrd="0" presId="urn:microsoft.com/office/officeart/2005/8/layout/chevron2"/>
    <dgm:cxn modelId="{4F35FDD4-2AE5-4AE1-91F8-818C183AC4AD}" srcId="{8E7D0B6E-2C7F-43D0-B779-7E197CD79B04}" destId="{3A67A485-170E-4914-BBF8-236C9D545D6F}" srcOrd="2" destOrd="0" parTransId="{9A8B129C-68B1-463D-B300-E53EE159604A}" sibTransId="{ACAE4FE6-8749-4D63-B402-85572568567E}"/>
    <dgm:cxn modelId="{6AE31383-B508-4673-B2DF-F45978D59BBC}" type="presOf" srcId="{D3CA7228-3396-4213-9F51-4F0ED375091A}" destId="{BC59403B-248B-4BF8-AD97-E6D2830D24C8}" srcOrd="0" destOrd="0" presId="urn:microsoft.com/office/officeart/2005/8/layout/chevron2"/>
    <dgm:cxn modelId="{994AB1BE-E6C4-40BF-A855-DD7ABE1EAEB9}" type="presOf" srcId="{F7E16BC2-5639-4D34-B3B1-CE73C8009D43}" destId="{AFD81ACD-38CE-440D-8ECD-3799D54E4DAF}" srcOrd="0" destOrd="0" presId="urn:microsoft.com/office/officeart/2005/8/layout/chevron2"/>
    <dgm:cxn modelId="{2910A214-1567-41A6-8742-5E3E39AC0CB8}" srcId="{8E7D0B6E-2C7F-43D0-B779-7E197CD79B04}" destId="{37FF9E7F-51FE-4C64-926A-4C11062A9F21}" srcOrd="3" destOrd="0" parTransId="{72A7EFC2-EEE0-499B-90C6-D1C7EF1FE3A0}" sibTransId="{1FD55813-19F6-4B7A-AC98-B9218508FF1C}"/>
    <dgm:cxn modelId="{FAA10671-21E7-42C4-8F9B-34D8F723F318}" srcId="{D3CA7228-3396-4213-9F51-4F0ED375091A}" destId="{9419D334-ED06-4A7C-8A32-3B94CA28E6EB}" srcOrd="0" destOrd="0" parTransId="{2AD18FAC-A39B-4BE3-80D7-819667B15EA2}" sibTransId="{058FC171-43CE-4392-82CD-D2A056C54C11}"/>
    <dgm:cxn modelId="{0C4B00B1-84FD-4DEA-AADA-DFB35FA1D1EE}" type="presOf" srcId="{9325164A-5481-440D-87DB-2E3AD5F5F7D4}" destId="{D0F586DB-4CBD-4396-B8A7-FD98EDAA9CB8}" srcOrd="0" destOrd="0" presId="urn:microsoft.com/office/officeart/2005/8/layout/chevron2"/>
    <dgm:cxn modelId="{CE082BC2-2222-4DC2-AE5A-A7B94035E5C0}" srcId="{C5FFD2BA-5ED9-49E2-BCFF-1DC3C339197C}" destId="{9325164A-5481-440D-87DB-2E3AD5F5F7D4}" srcOrd="0" destOrd="0" parTransId="{8A79777D-24B7-4760-8880-18660B2EBD29}" sibTransId="{A27B89D7-2AFC-42B0-B42C-342E578BB393}"/>
    <dgm:cxn modelId="{356F09FD-862D-4B44-945D-586474844B45}" srcId="{8E7D0B6E-2C7F-43D0-B779-7E197CD79B04}" destId="{C5FFD2BA-5ED9-49E2-BCFF-1DC3C339197C}" srcOrd="0" destOrd="0" parTransId="{B390CB3E-5C52-49DF-8994-8D5EA1E123CB}" sibTransId="{5FEBBDE0-6607-412B-8A81-B57AD0652919}"/>
    <dgm:cxn modelId="{64F25501-B18E-40E4-B24B-695E9F2E35B2}" srcId="{3A67A485-170E-4914-BBF8-236C9D545D6F}" destId="{F7E16BC2-5639-4D34-B3B1-CE73C8009D43}" srcOrd="0" destOrd="0" parTransId="{A5D42DC9-435E-421C-AD68-773726E5D314}" sibTransId="{4A546586-A72D-460D-8BC5-49F1733BB3E7}"/>
    <dgm:cxn modelId="{3BF1348D-A985-45D0-B160-06CE2D24BDC2}" type="presParOf" srcId="{BFC21818-E0B0-41A2-A092-23DDA61A9E53}" destId="{E6F44123-5D58-408A-B9B7-79E4FC594DB8}" srcOrd="0" destOrd="0" presId="urn:microsoft.com/office/officeart/2005/8/layout/chevron2"/>
    <dgm:cxn modelId="{73041868-C69A-4121-8A8D-ADFC2FD2DD7C}" type="presParOf" srcId="{E6F44123-5D58-408A-B9B7-79E4FC594DB8}" destId="{3F97E757-CD48-4E30-A7D6-60BCF979ABEA}" srcOrd="0" destOrd="0" presId="urn:microsoft.com/office/officeart/2005/8/layout/chevron2"/>
    <dgm:cxn modelId="{A55FD3D4-8375-44F6-AECD-38C80EF5E0D6}" type="presParOf" srcId="{E6F44123-5D58-408A-B9B7-79E4FC594DB8}" destId="{D0F586DB-4CBD-4396-B8A7-FD98EDAA9CB8}" srcOrd="1" destOrd="0" presId="urn:microsoft.com/office/officeart/2005/8/layout/chevron2"/>
    <dgm:cxn modelId="{DE674FE7-3051-4191-8E30-7C08159E46F6}" type="presParOf" srcId="{BFC21818-E0B0-41A2-A092-23DDA61A9E53}" destId="{2BA725B9-6416-436B-8AC7-0FA054BC92D1}" srcOrd="1" destOrd="0" presId="urn:microsoft.com/office/officeart/2005/8/layout/chevron2"/>
    <dgm:cxn modelId="{2B382AE4-0503-4D24-89EA-472B4A028552}" type="presParOf" srcId="{BFC21818-E0B0-41A2-A092-23DDA61A9E53}" destId="{52F84D9B-998A-45B0-B502-FD2A56CBCE76}" srcOrd="2" destOrd="0" presId="urn:microsoft.com/office/officeart/2005/8/layout/chevron2"/>
    <dgm:cxn modelId="{C11B89D3-0725-438E-AB40-2EBB434DBA13}" type="presParOf" srcId="{52F84D9B-998A-45B0-B502-FD2A56CBCE76}" destId="{BC59403B-248B-4BF8-AD97-E6D2830D24C8}" srcOrd="0" destOrd="0" presId="urn:microsoft.com/office/officeart/2005/8/layout/chevron2"/>
    <dgm:cxn modelId="{BE62CAB5-E78F-4990-96B7-301090BD1DE9}" type="presParOf" srcId="{52F84D9B-998A-45B0-B502-FD2A56CBCE76}" destId="{7FEDFD2F-2784-412F-89E9-CDCDE7EABFA9}" srcOrd="1" destOrd="0" presId="urn:microsoft.com/office/officeart/2005/8/layout/chevron2"/>
    <dgm:cxn modelId="{84250E26-2D57-4919-97B0-06B33D4F3FA5}" type="presParOf" srcId="{BFC21818-E0B0-41A2-A092-23DDA61A9E53}" destId="{9BDC6AC3-1F2E-4A33-9719-D9D708DA71BF}" srcOrd="3" destOrd="0" presId="urn:microsoft.com/office/officeart/2005/8/layout/chevron2"/>
    <dgm:cxn modelId="{C552A2D4-25D6-46A5-A6B3-FCAA5A9C4A14}" type="presParOf" srcId="{BFC21818-E0B0-41A2-A092-23DDA61A9E53}" destId="{62B9CF37-A282-4BF5-A981-FDB7A4C724EA}" srcOrd="4" destOrd="0" presId="urn:microsoft.com/office/officeart/2005/8/layout/chevron2"/>
    <dgm:cxn modelId="{4203F37D-E799-4B87-8B8C-C9312C458C03}" type="presParOf" srcId="{62B9CF37-A282-4BF5-A981-FDB7A4C724EA}" destId="{FD604A94-FC99-4CDC-9052-C7DBF2214ED1}" srcOrd="0" destOrd="0" presId="urn:microsoft.com/office/officeart/2005/8/layout/chevron2"/>
    <dgm:cxn modelId="{8264B7D0-0EEC-4606-8470-77A72DE051CD}" type="presParOf" srcId="{62B9CF37-A282-4BF5-A981-FDB7A4C724EA}" destId="{AFD81ACD-38CE-440D-8ECD-3799D54E4DAF}" srcOrd="1" destOrd="0" presId="urn:microsoft.com/office/officeart/2005/8/layout/chevron2"/>
    <dgm:cxn modelId="{985FAB5A-2274-4522-996F-A79EF8A54840}" type="presParOf" srcId="{BFC21818-E0B0-41A2-A092-23DDA61A9E53}" destId="{BFEB3FC5-903E-474B-9AEB-5D0679FBFDDC}" srcOrd="5" destOrd="0" presId="urn:microsoft.com/office/officeart/2005/8/layout/chevron2"/>
    <dgm:cxn modelId="{FDD0D704-29EF-4E40-944B-2A560651B9D1}" type="presParOf" srcId="{BFC21818-E0B0-41A2-A092-23DDA61A9E53}" destId="{59A512AC-C83E-4B7F-B68A-E674D11461D9}" srcOrd="6" destOrd="0" presId="urn:microsoft.com/office/officeart/2005/8/layout/chevron2"/>
    <dgm:cxn modelId="{DC55F0D3-25EB-463D-8DF3-296F5AADEED1}" type="presParOf" srcId="{59A512AC-C83E-4B7F-B68A-E674D11461D9}" destId="{3197F9F8-583B-41BA-A4F3-AF7B7CE9D679}" srcOrd="0" destOrd="0" presId="urn:microsoft.com/office/officeart/2005/8/layout/chevron2"/>
    <dgm:cxn modelId="{622594FD-C5B8-46A6-B408-EAD2CD34726B}" type="presParOf" srcId="{59A512AC-C83E-4B7F-B68A-E674D11461D9}" destId="{C7944EF2-98FB-4C0E-9B4E-CBA8DDA0700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7D0B6E-2C7F-43D0-B779-7E197CD79B04}"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C5FFD2BA-5ED9-49E2-BCFF-1DC3C339197C}">
      <dgm:prSet phldrT="[Text]" custT="1"/>
      <dgm:spPr>
        <a:xfrm rot="5400000">
          <a:off x="-175224" y="207437"/>
          <a:ext cx="1168166" cy="817716"/>
        </a:xfrm>
        <a:solidFill>
          <a:srgbClr val="C0504D">
            <a:hueOff val="0"/>
            <a:satOff val="0"/>
            <a:lumOff val="0"/>
            <a:alphaOff val="0"/>
          </a:srgbClr>
        </a:solidFill>
        <a:ln w="25400" cap="flat" cmpd="sng" algn="ctr">
          <a:solidFill>
            <a:srgbClr val="C0504D">
              <a:hueOff val="0"/>
              <a:satOff val="0"/>
              <a:lumOff val="0"/>
              <a:alphaOff val="0"/>
            </a:srgbClr>
          </a:solidFill>
          <a:prstDash val="solid"/>
        </a:ln>
        <a:effectLst/>
      </dgm:spPr>
      <dgm:t>
        <a:bodyPr/>
        <a:lstStyle/>
        <a:p>
          <a:r>
            <a:rPr lang="bg-BG" sz="1000" b="1">
              <a:solidFill>
                <a:sysClr val="window" lastClr="FFFFFF"/>
              </a:solidFill>
              <a:latin typeface="Calibri"/>
              <a:ea typeface="+mn-ea"/>
              <a:cs typeface="+mn-cs"/>
            </a:rPr>
            <a:t>Стъпка 1</a:t>
          </a:r>
          <a:endParaRPr lang="en-US" sz="1000" b="1">
            <a:solidFill>
              <a:sysClr val="window" lastClr="FFFFFF"/>
            </a:solidFill>
            <a:latin typeface="Calibri"/>
            <a:ea typeface="+mn-ea"/>
            <a:cs typeface="+mn-cs"/>
          </a:endParaRPr>
        </a:p>
      </dgm:t>
    </dgm:pt>
    <dgm:pt modelId="{B390CB3E-5C52-49DF-8994-8D5EA1E123CB}" type="parTrans" cxnId="{356F09FD-862D-4B44-945D-586474844B45}">
      <dgm:prSet/>
      <dgm:spPr/>
      <dgm:t>
        <a:bodyPr/>
        <a:lstStyle/>
        <a:p>
          <a:endParaRPr lang="en-US" sz="1000"/>
        </a:p>
      </dgm:t>
    </dgm:pt>
    <dgm:pt modelId="{5FEBBDE0-6607-412B-8A81-B57AD0652919}" type="sibTrans" cxnId="{356F09FD-862D-4B44-945D-586474844B45}">
      <dgm:prSet/>
      <dgm:spPr/>
      <dgm:t>
        <a:bodyPr/>
        <a:lstStyle/>
        <a:p>
          <a:endParaRPr lang="en-US" sz="1000"/>
        </a:p>
      </dgm:t>
    </dgm:pt>
    <dgm:pt modelId="{9325164A-5481-440D-87DB-2E3AD5F5F7D4}">
      <dgm:prSet phldrT="[Text]" custT="1"/>
      <dgm:spPr>
        <a:xfrm rot="5400000">
          <a:off x="1418644" y="-594608"/>
          <a:ext cx="811092" cy="2012948"/>
        </a:xfr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lgn="just"/>
          <a:r>
            <a:rPr lang="bg-BG" sz="900" b="1">
              <a:solidFill>
                <a:sysClr val="windowText" lastClr="000000">
                  <a:hueOff val="0"/>
                  <a:satOff val="0"/>
                  <a:lumOff val="0"/>
                  <a:alphaOff val="0"/>
                </a:sysClr>
              </a:solidFill>
              <a:latin typeface="Calibri"/>
              <a:ea typeface="+mn-ea"/>
              <a:cs typeface="+mn-cs"/>
            </a:rPr>
            <a:t>Провеждане на консултационни процедури с политическите субекти в България с цел дефиниране на основните приоритети на страната по отношение на политиките, насочени към българите, живеещи извън Република България</a:t>
          </a:r>
          <a:endParaRPr lang="en-US" sz="900" b="1">
            <a:solidFill>
              <a:sysClr val="windowText" lastClr="000000">
                <a:hueOff val="0"/>
                <a:satOff val="0"/>
                <a:lumOff val="0"/>
                <a:alphaOff val="0"/>
              </a:sysClr>
            </a:solidFill>
            <a:latin typeface="Calibri"/>
            <a:ea typeface="+mn-ea"/>
            <a:cs typeface="+mn-cs"/>
          </a:endParaRPr>
        </a:p>
      </dgm:t>
    </dgm:pt>
    <dgm:pt modelId="{8A79777D-24B7-4760-8880-18660B2EBD29}" type="parTrans" cxnId="{CE082BC2-2222-4DC2-AE5A-A7B94035E5C0}">
      <dgm:prSet/>
      <dgm:spPr/>
      <dgm:t>
        <a:bodyPr/>
        <a:lstStyle/>
        <a:p>
          <a:endParaRPr lang="en-US" sz="1000"/>
        </a:p>
      </dgm:t>
    </dgm:pt>
    <dgm:pt modelId="{A27B89D7-2AFC-42B0-B42C-342E578BB393}" type="sibTrans" cxnId="{CE082BC2-2222-4DC2-AE5A-A7B94035E5C0}">
      <dgm:prSet/>
      <dgm:spPr/>
      <dgm:t>
        <a:bodyPr/>
        <a:lstStyle/>
        <a:p>
          <a:endParaRPr lang="en-US" sz="1000"/>
        </a:p>
      </dgm:t>
    </dgm:pt>
    <dgm:pt modelId="{D3CA7228-3396-4213-9F51-4F0ED375091A}">
      <dgm:prSet phldrT="[Text]" custT="1"/>
      <dgm:spPr>
        <a:xfrm rot="5400000">
          <a:off x="-175224" y="1191381"/>
          <a:ext cx="1168166" cy="817716"/>
        </a:xfrm>
        <a:solidFill>
          <a:srgbClr val="C0504D">
            <a:hueOff val="1560506"/>
            <a:satOff val="-1946"/>
            <a:lumOff val="458"/>
            <a:alphaOff val="0"/>
          </a:srgbClr>
        </a:solidFill>
        <a:ln w="25400" cap="flat" cmpd="sng" algn="ctr">
          <a:solidFill>
            <a:srgbClr val="C0504D">
              <a:hueOff val="1560506"/>
              <a:satOff val="-1946"/>
              <a:lumOff val="458"/>
              <a:alphaOff val="0"/>
            </a:srgbClr>
          </a:solidFill>
          <a:prstDash val="solid"/>
        </a:ln>
        <a:effectLst/>
      </dgm:spPr>
      <dgm:t>
        <a:bodyPr/>
        <a:lstStyle/>
        <a:p>
          <a:r>
            <a:rPr lang="bg-BG" sz="1000" b="1">
              <a:solidFill>
                <a:sysClr val="window" lastClr="FFFFFF"/>
              </a:solidFill>
              <a:latin typeface="Calibri"/>
              <a:ea typeface="+mn-ea"/>
              <a:cs typeface="+mn-cs"/>
            </a:rPr>
            <a:t>Стъпка</a:t>
          </a:r>
          <a:r>
            <a:rPr lang="bg-BG" sz="1000">
              <a:solidFill>
                <a:sysClr val="window" lastClr="FFFFFF"/>
              </a:solidFill>
              <a:latin typeface="Calibri"/>
              <a:ea typeface="+mn-ea"/>
              <a:cs typeface="+mn-cs"/>
            </a:rPr>
            <a:t> </a:t>
          </a:r>
          <a:r>
            <a:rPr lang="bg-BG" sz="1000" b="1">
              <a:solidFill>
                <a:sysClr val="window" lastClr="FFFFFF"/>
              </a:solidFill>
              <a:latin typeface="Calibri"/>
              <a:ea typeface="+mn-ea"/>
              <a:cs typeface="+mn-cs"/>
            </a:rPr>
            <a:t>2</a:t>
          </a:r>
          <a:endParaRPr lang="en-US" sz="1000" b="1">
            <a:solidFill>
              <a:sysClr val="window" lastClr="FFFFFF"/>
            </a:solidFill>
            <a:latin typeface="Calibri"/>
            <a:ea typeface="+mn-ea"/>
            <a:cs typeface="+mn-cs"/>
          </a:endParaRPr>
        </a:p>
      </dgm:t>
    </dgm:pt>
    <dgm:pt modelId="{3D402683-565D-41D9-BA3D-D6A1C0BC5613}" type="parTrans" cxnId="{8A3B1C41-B4D8-4393-87F0-E5BA209E7727}">
      <dgm:prSet/>
      <dgm:spPr/>
      <dgm:t>
        <a:bodyPr/>
        <a:lstStyle/>
        <a:p>
          <a:endParaRPr lang="en-US" sz="1000"/>
        </a:p>
      </dgm:t>
    </dgm:pt>
    <dgm:pt modelId="{C9376343-9DD5-49F4-8D5C-BBCF6065AE89}" type="sibTrans" cxnId="{8A3B1C41-B4D8-4393-87F0-E5BA209E7727}">
      <dgm:prSet/>
      <dgm:spPr/>
      <dgm:t>
        <a:bodyPr/>
        <a:lstStyle/>
        <a:p>
          <a:endParaRPr lang="en-US" sz="1000"/>
        </a:p>
      </dgm:t>
    </dgm:pt>
    <dgm:pt modelId="{9419D334-ED06-4A7C-8A32-3B94CA28E6EB}">
      <dgm:prSet phldrT="[Text]" custT="1"/>
      <dgm:spPr>
        <a:xfrm rot="5400000">
          <a:off x="1444536" y="389336"/>
          <a:ext cx="759307" cy="2012948"/>
        </a:xfrm>
        <a:solidFill>
          <a:sysClr val="window" lastClr="FFFFFF">
            <a:alpha val="90000"/>
            <a:hueOff val="0"/>
            <a:satOff val="0"/>
            <a:lumOff val="0"/>
            <a:alphaOff val="0"/>
          </a:sysClr>
        </a:solidFill>
        <a:ln w="25400" cap="flat" cmpd="sng" algn="ctr">
          <a:solidFill>
            <a:srgbClr val="C0504D">
              <a:hueOff val="1560506"/>
              <a:satOff val="-1946"/>
              <a:lumOff val="458"/>
              <a:alphaOff val="0"/>
            </a:srgbClr>
          </a:solidFill>
          <a:prstDash val="solid"/>
        </a:ln>
        <a:effectLst/>
      </dgm:spPr>
      <dgm:t>
        <a:bodyPr/>
        <a:lstStyle/>
        <a:p>
          <a:r>
            <a:rPr lang="bg-BG" sz="1000" b="1">
              <a:solidFill>
                <a:sysClr val="windowText" lastClr="000000">
                  <a:hueOff val="0"/>
                  <a:satOff val="0"/>
                  <a:lumOff val="0"/>
                  <a:alphaOff val="0"/>
                </a:sysClr>
              </a:solidFill>
              <a:latin typeface="Calibri"/>
              <a:ea typeface="+mn-ea"/>
              <a:cs typeface="+mn-cs"/>
            </a:rPr>
            <a:t>Разработване на национална стратегия на база на изведените в хода на консултационните процедури приоритети и план за нейното изпълнение</a:t>
          </a:r>
          <a:endParaRPr lang="en-US" sz="1000" b="1">
            <a:solidFill>
              <a:sysClr val="windowText" lastClr="000000">
                <a:hueOff val="0"/>
                <a:satOff val="0"/>
                <a:lumOff val="0"/>
                <a:alphaOff val="0"/>
              </a:sysClr>
            </a:solidFill>
            <a:latin typeface="Calibri"/>
            <a:ea typeface="+mn-ea"/>
            <a:cs typeface="+mn-cs"/>
          </a:endParaRPr>
        </a:p>
      </dgm:t>
    </dgm:pt>
    <dgm:pt modelId="{2AD18FAC-A39B-4BE3-80D7-819667B15EA2}" type="parTrans" cxnId="{FAA10671-21E7-42C4-8F9B-34D8F723F318}">
      <dgm:prSet/>
      <dgm:spPr/>
      <dgm:t>
        <a:bodyPr/>
        <a:lstStyle/>
        <a:p>
          <a:endParaRPr lang="en-US" sz="1000"/>
        </a:p>
      </dgm:t>
    </dgm:pt>
    <dgm:pt modelId="{058FC171-43CE-4392-82CD-D2A056C54C11}" type="sibTrans" cxnId="{FAA10671-21E7-42C4-8F9B-34D8F723F318}">
      <dgm:prSet/>
      <dgm:spPr/>
      <dgm:t>
        <a:bodyPr/>
        <a:lstStyle/>
        <a:p>
          <a:endParaRPr lang="en-US" sz="1000"/>
        </a:p>
      </dgm:t>
    </dgm:pt>
    <dgm:pt modelId="{3A67A485-170E-4914-BBF8-236C9D545D6F}">
      <dgm:prSet phldrT="[Text]" custT="1"/>
      <dgm:spPr>
        <a:xfrm rot="5400000">
          <a:off x="-175224" y="2175326"/>
          <a:ext cx="1168166" cy="817716"/>
        </a:xfrm>
        <a:solidFill>
          <a:srgbClr val="C0504D">
            <a:hueOff val="3121013"/>
            <a:satOff val="-3893"/>
            <a:lumOff val="915"/>
            <a:alphaOff val="0"/>
          </a:srgbClr>
        </a:solidFill>
        <a:ln w="25400" cap="flat" cmpd="sng" algn="ctr">
          <a:solidFill>
            <a:srgbClr val="C0504D">
              <a:hueOff val="3121013"/>
              <a:satOff val="-3893"/>
              <a:lumOff val="915"/>
              <a:alphaOff val="0"/>
            </a:srgbClr>
          </a:solidFill>
          <a:prstDash val="solid"/>
        </a:ln>
        <a:effectLst/>
      </dgm:spPr>
      <dgm:t>
        <a:bodyPr/>
        <a:lstStyle/>
        <a:p>
          <a:r>
            <a:rPr lang="bg-BG" sz="1000" b="1">
              <a:solidFill>
                <a:sysClr val="window" lastClr="FFFFFF"/>
              </a:solidFill>
              <a:latin typeface="Calibri"/>
              <a:ea typeface="+mn-ea"/>
              <a:cs typeface="+mn-cs"/>
            </a:rPr>
            <a:t>Стъпка 3</a:t>
          </a:r>
          <a:endParaRPr lang="en-US" sz="1000" b="1">
            <a:solidFill>
              <a:sysClr val="window" lastClr="FFFFFF"/>
            </a:solidFill>
            <a:latin typeface="Calibri"/>
            <a:ea typeface="+mn-ea"/>
            <a:cs typeface="+mn-cs"/>
          </a:endParaRPr>
        </a:p>
      </dgm:t>
    </dgm:pt>
    <dgm:pt modelId="{9A8B129C-68B1-463D-B300-E53EE159604A}" type="parTrans" cxnId="{4F35FDD4-2AE5-4AE1-91F8-818C183AC4AD}">
      <dgm:prSet/>
      <dgm:spPr/>
      <dgm:t>
        <a:bodyPr/>
        <a:lstStyle/>
        <a:p>
          <a:endParaRPr lang="en-US" sz="1000"/>
        </a:p>
      </dgm:t>
    </dgm:pt>
    <dgm:pt modelId="{ACAE4FE6-8749-4D63-B402-85572568567E}" type="sibTrans" cxnId="{4F35FDD4-2AE5-4AE1-91F8-818C183AC4AD}">
      <dgm:prSet/>
      <dgm:spPr/>
      <dgm:t>
        <a:bodyPr/>
        <a:lstStyle/>
        <a:p>
          <a:endParaRPr lang="en-US" sz="1000"/>
        </a:p>
      </dgm:t>
    </dgm:pt>
    <dgm:pt modelId="{F7E16BC2-5639-4D34-B3B1-CE73C8009D43}">
      <dgm:prSet phldrT="[Text]" custT="1"/>
      <dgm:spPr>
        <a:xfrm rot="5400000">
          <a:off x="1444536" y="1373281"/>
          <a:ext cx="759307" cy="2012948"/>
        </a:xfrm>
        <a:solidFill>
          <a:sysClr val="window" lastClr="FFFFFF">
            <a:alpha val="90000"/>
            <a:hueOff val="0"/>
            <a:satOff val="0"/>
            <a:lumOff val="0"/>
            <a:alphaOff val="0"/>
          </a:sysClr>
        </a:solidFill>
        <a:ln w="25400" cap="flat" cmpd="sng" algn="ctr">
          <a:solidFill>
            <a:srgbClr val="C0504D">
              <a:hueOff val="3121013"/>
              <a:satOff val="-3893"/>
              <a:lumOff val="915"/>
              <a:alphaOff val="0"/>
            </a:srgbClr>
          </a:solidFill>
          <a:prstDash val="solid"/>
        </a:ln>
        <a:effectLst/>
      </dgm:spPr>
      <dgm:t>
        <a:bodyPr/>
        <a:lstStyle/>
        <a:p>
          <a:r>
            <a:rPr lang="bg-BG" sz="1000" b="1" dirty="0">
              <a:solidFill>
                <a:sysClr val="windowText" lastClr="000000">
                  <a:hueOff val="0"/>
                  <a:satOff val="0"/>
                  <a:lumOff val="0"/>
                  <a:alphaOff val="0"/>
                </a:sysClr>
              </a:solidFill>
              <a:latin typeface="Calibri"/>
              <a:ea typeface="+mn-ea"/>
              <a:cs typeface="+mn-cs"/>
            </a:rPr>
            <a:t>Провеждане на обществено обсъждане на </a:t>
          </a:r>
          <a:r>
            <a:rPr lang="bg-BG" sz="1000" b="1" dirty="0" smtClean="0">
              <a:solidFill>
                <a:sysClr val="windowText" lastClr="000000">
                  <a:hueOff val="0"/>
                  <a:satOff val="0"/>
                  <a:lumOff val="0"/>
                  <a:alphaOff val="0"/>
                </a:sysClr>
              </a:solidFill>
              <a:latin typeface="Calibri"/>
              <a:ea typeface="+mn-ea"/>
              <a:cs typeface="+mn-cs"/>
            </a:rPr>
            <a:t>стратегията </a:t>
          </a:r>
          <a:r>
            <a:rPr lang="bg-BG" sz="1000" b="1" dirty="0">
              <a:solidFill>
                <a:sysClr val="windowText" lastClr="000000">
                  <a:hueOff val="0"/>
                  <a:satOff val="0"/>
                  <a:lumOff val="0"/>
                  <a:alphaOff val="0"/>
                </a:sysClr>
              </a:solidFill>
              <a:latin typeface="Calibri"/>
              <a:ea typeface="+mn-ea"/>
              <a:cs typeface="+mn-cs"/>
            </a:rPr>
            <a:t>и на плана за нейното изпълнение</a:t>
          </a:r>
          <a:endParaRPr lang="en-US" sz="1000" b="1" dirty="0">
            <a:solidFill>
              <a:sysClr val="windowText" lastClr="000000">
                <a:hueOff val="0"/>
                <a:satOff val="0"/>
                <a:lumOff val="0"/>
                <a:alphaOff val="0"/>
              </a:sysClr>
            </a:solidFill>
            <a:latin typeface="Calibri"/>
            <a:ea typeface="+mn-ea"/>
            <a:cs typeface="+mn-cs"/>
          </a:endParaRPr>
        </a:p>
      </dgm:t>
    </dgm:pt>
    <dgm:pt modelId="{A5D42DC9-435E-421C-AD68-773726E5D314}" type="parTrans" cxnId="{64F25501-B18E-40E4-B24B-695E9F2E35B2}">
      <dgm:prSet/>
      <dgm:spPr/>
      <dgm:t>
        <a:bodyPr/>
        <a:lstStyle/>
        <a:p>
          <a:endParaRPr lang="en-US" sz="1000"/>
        </a:p>
      </dgm:t>
    </dgm:pt>
    <dgm:pt modelId="{4A546586-A72D-460D-8BC5-49F1733BB3E7}" type="sibTrans" cxnId="{64F25501-B18E-40E4-B24B-695E9F2E35B2}">
      <dgm:prSet/>
      <dgm:spPr/>
      <dgm:t>
        <a:bodyPr/>
        <a:lstStyle/>
        <a:p>
          <a:endParaRPr lang="en-US" sz="1000"/>
        </a:p>
      </dgm:t>
    </dgm:pt>
    <dgm:pt modelId="{CCB580C5-15A3-40D5-BE8C-4C8A9EC8A0B1}">
      <dgm:prSet custT="1"/>
      <dgm:spPr>
        <a:xfrm rot="5400000">
          <a:off x="-175224" y="3159270"/>
          <a:ext cx="1168166" cy="817716"/>
        </a:xfrm>
        <a:solidFill>
          <a:srgbClr val="C0504D">
            <a:hueOff val="4681519"/>
            <a:satOff val="-5839"/>
            <a:lumOff val="1373"/>
            <a:alphaOff val="0"/>
          </a:srgbClr>
        </a:solidFill>
        <a:ln w="25400" cap="flat" cmpd="sng" algn="ctr">
          <a:solidFill>
            <a:srgbClr val="C0504D">
              <a:hueOff val="4681519"/>
              <a:satOff val="-5839"/>
              <a:lumOff val="1373"/>
              <a:alphaOff val="0"/>
            </a:srgbClr>
          </a:solidFill>
          <a:prstDash val="solid"/>
        </a:ln>
        <a:effectLst/>
      </dgm:spPr>
      <dgm:t>
        <a:bodyPr/>
        <a:lstStyle/>
        <a:p>
          <a:r>
            <a:rPr lang="bg-BG" sz="1000" b="1">
              <a:solidFill>
                <a:sysClr val="window" lastClr="FFFFFF"/>
              </a:solidFill>
              <a:latin typeface="Calibri"/>
              <a:ea typeface="+mn-ea"/>
              <a:cs typeface="+mn-cs"/>
            </a:rPr>
            <a:t>Стъпка 4</a:t>
          </a:r>
          <a:endParaRPr lang="en-US" sz="1000">
            <a:solidFill>
              <a:sysClr val="window" lastClr="FFFFFF"/>
            </a:solidFill>
            <a:latin typeface="Calibri"/>
            <a:ea typeface="+mn-ea"/>
            <a:cs typeface="+mn-cs"/>
          </a:endParaRPr>
        </a:p>
      </dgm:t>
    </dgm:pt>
    <dgm:pt modelId="{3D49E194-0290-463D-BFE7-728F49D0FE06}" type="parTrans" cxnId="{134A073A-3E63-427D-A5D6-EB77378D175D}">
      <dgm:prSet/>
      <dgm:spPr/>
      <dgm:t>
        <a:bodyPr/>
        <a:lstStyle/>
        <a:p>
          <a:endParaRPr lang="en-US" sz="1000"/>
        </a:p>
      </dgm:t>
    </dgm:pt>
    <dgm:pt modelId="{35F35990-4AAF-472F-82F8-693059916E37}" type="sibTrans" cxnId="{134A073A-3E63-427D-A5D6-EB77378D175D}">
      <dgm:prSet/>
      <dgm:spPr/>
      <dgm:t>
        <a:bodyPr/>
        <a:lstStyle/>
        <a:p>
          <a:endParaRPr lang="en-US" sz="1000"/>
        </a:p>
      </dgm:t>
    </dgm:pt>
    <dgm:pt modelId="{300FFCED-935B-4C9F-9211-76D0F7C5399A}">
      <dgm:prSet custT="1"/>
      <dgm:spPr>
        <a:xfrm rot="5400000">
          <a:off x="1444536" y="2357225"/>
          <a:ext cx="759307" cy="2012948"/>
        </a:xfrm>
        <a:solidFill>
          <a:sysClr val="window" lastClr="FFFFFF">
            <a:alpha val="90000"/>
            <a:hueOff val="0"/>
            <a:satOff val="0"/>
            <a:lumOff val="0"/>
            <a:alphaOff val="0"/>
          </a:sysClr>
        </a:solidFill>
        <a:ln w="25400" cap="flat" cmpd="sng" algn="ctr">
          <a:solidFill>
            <a:srgbClr val="C0504D">
              <a:hueOff val="4681519"/>
              <a:satOff val="-5839"/>
              <a:lumOff val="1373"/>
              <a:alphaOff val="0"/>
            </a:srgbClr>
          </a:solidFill>
          <a:prstDash val="solid"/>
        </a:ln>
        <a:effectLst/>
      </dgm:spPr>
      <dgm:t>
        <a:bodyPr/>
        <a:lstStyle/>
        <a:p>
          <a:r>
            <a:rPr lang="bg-BG" sz="1000" b="1">
              <a:solidFill>
                <a:sysClr val="windowText" lastClr="000000">
                  <a:hueOff val="0"/>
                  <a:satOff val="0"/>
                  <a:lumOff val="0"/>
                  <a:alphaOff val="0"/>
                </a:sysClr>
              </a:solidFill>
              <a:latin typeface="Calibri"/>
              <a:ea typeface="+mn-ea"/>
              <a:cs typeface="+mn-cs"/>
            </a:rPr>
            <a:t>Разработване на проект на нов закон</a:t>
          </a:r>
          <a:endParaRPr lang="en-US" sz="1000">
            <a:solidFill>
              <a:sysClr val="windowText" lastClr="000000">
                <a:hueOff val="0"/>
                <a:satOff val="0"/>
                <a:lumOff val="0"/>
                <a:alphaOff val="0"/>
              </a:sysClr>
            </a:solidFill>
            <a:latin typeface="Calibri"/>
            <a:ea typeface="+mn-ea"/>
            <a:cs typeface="+mn-cs"/>
          </a:endParaRPr>
        </a:p>
      </dgm:t>
    </dgm:pt>
    <dgm:pt modelId="{733C8313-9D25-40FE-B696-F8820AF60667}" type="parTrans" cxnId="{36CBAB68-8396-42FF-BCD8-ACC94087B167}">
      <dgm:prSet/>
      <dgm:spPr/>
      <dgm:t>
        <a:bodyPr/>
        <a:lstStyle/>
        <a:p>
          <a:endParaRPr lang="en-US" sz="1000"/>
        </a:p>
      </dgm:t>
    </dgm:pt>
    <dgm:pt modelId="{A7644191-A935-4F01-B1E3-CF00177145CC}" type="sibTrans" cxnId="{36CBAB68-8396-42FF-BCD8-ACC94087B167}">
      <dgm:prSet/>
      <dgm:spPr/>
      <dgm:t>
        <a:bodyPr/>
        <a:lstStyle/>
        <a:p>
          <a:endParaRPr lang="en-US" sz="1000"/>
        </a:p>
      </dgm:t>
    </dgm:pt>
    <dgm:pt modelId="{BFC21818-E0B0-41A2-A092-23DDA61A9E53}" type="pres">
      <dgm:prSet presAssocID="{8E7D0B6E-2C7F-43D0-B779-7E197CD79B04}" presName="linearFlow" presStyleCnt="0">
        <dgm:presLayoutVars>
          <dgm:dir/>
          <dgm:animLvl val="lvl"/>
          <dgm:resizeHandles val="exact"/>
        </dgm:presLayoutVars>
      </dgm:prSet>
      <dgm:spPr/>
      <dgm:t>
        <a:bodyPr/>
        <a:lstStyle/>
        <a:p>
          <a:endParaRPr lang="en-US"/>
        </a:p>
      </dgm:t>
    </dgm:pt>
    <dgm:pt modelId="{E6F44123-5D58-408A-B9B7-79E4FC594DB8}" type="pres">
      <dgm:prSet presAssocID="{C5FFD2BA-5ED9-49E2-BCFF-1DC3C339197C}" presName="composite" presStyleCnt="0"/>
      <dgm:spPr/>
    </dgm:pt>
    <dgm:pt modelId="{3F97E757-CD48-4E30-A7D6-60BCF979ABEA}" type="pres">
      <dgm:prSet presAssocID="{C5FFD2BA-5ED9-49E2-BCFF-1DC3C339197C}" presName="parentText" presStyleLbl="alignNode1" presStyleIdx="0" presStyleCnt="4">
        <dgm:presLayoutVars>
          <dgm:chMax val="1"/>
          <dgm:bulletEnabled val="1"/>
        </dgm:presLayoutVars>
      </dgm:prSet>
      <dgm:spPr>
        <a:prstGeom prst="chevron">
          <a:avLst/>
        </a:prstGeom>
      </dgm:spPr>
      <dgm:t>
        <a:bodyPr/>
        <a:lstStyle/>
        <a:p>
          <a:endParaRPr lang="en-US"/>
        </a:p>
      </dgm:t>
    </dgm:pt>
    <dgm:pt modelId="{D0F586DB-4CBD-4396-B8A7-FD98EDAA9CB8}" type="pres">
      <dgm:prSet presAssocID="{C5FFD2BA-5ED9-49E2-BCFF-1DC3C339197C}" presName="descendantText" presStyleLbl="alignAcc1" presStyleIdx="0" presStyleCnt="4" custScaleY="106820">
        <dgm:presLayoutVars>
          <dgm:bulletEnabled val="1"/>
        </dgm:presLayoutVars>
      </dgm:prSet>
      <dgm:spPr>
        <a:prstGeom prst="round2SameRect">
          <a:avLst/>
        </a:prstGeom>
      </dgm:spPr>
      <dgm:t>
        <a:bodyPr/>
        <a:lstStyle/>
        <a:p>
          <a:endParaRPr lang="en-US"/>
        </a:p>
      </dgm:t>
    </dgm:pt>
    <dgm:pt modelId="{2BA725B9-6416-436B-8AC7-0FA054BC92D1}" type="pres">
      <dgm:prSet presAssocID="{5FEBBDE0-6607-412B-8A81-B57AD0652919}" presName="sp" presStyleCnt="0"/>
      <dgm:spPr/>
    </dgm:pt>
    <dgm:pt modelId="{52F84D9B-998A-45B0-B502-FD2A56CBCE76}" type="pres">
      <dgm:prSet presAssocID="{D3CA7228-3396-4213-9F51-4F0ED375091A}" presName="composite" presStyleCnt="0"/>
      <dgm:spPr/>
    </dgm:pt>
    <dgm:pt modelId="{BC59403B-248B-4BF8-AD97-E6D2830D24C8}" type="pres">
      <dgm:prSet presAssocID="{D3CA7228-3396-4213-9F51-4F0ED375091A}" presName="parentText" presStyleLbl="alignNode1" presStyleIdx="1" presStyleCnt="4">
        <dgm:presLayoutVars>
          <dgm:chMax val="1"/>
          <dgm:bulletEnabled val="1"/>
        </dgm:presLayoutVars>
      </dgm:prSet>
      <dgm:spPr>
        <a:prstGeom prst="chevron">
          <a:avLst/>
        </a:prstGeom>
      </dgm:spPr>
      <dgm:t>
        <a:bodyPr/>
        <a:lstStyle/>
        <a:p>
          <a:endParaRPr lang="en-US"/>
        </a:p>
      </dgm:t>
    </dgm:pt>
    <dgm:pt modelId="{7FEDFD2F-2784-412F-89E9-CDCDE7EABFA9}" type="pres">
      <dgm:prSet presAssocID="{D3CA7228-3396-4213-9F51-4F0ED375091A}" presName="descendantText" presStyleLbl="alignAcc1" presStyleIdx="1" presStyleCnt="4">
        <dgm:presLayoutVars>
          <dgm:bulletEnabled val="1"/>
        </dgm:presLayoutVars>
      </dgm:prSet>
      <dgm:spPr>
        <a:prstGeom prst="round2SameRect">
          <a:avLst/>
        </a:prstGeom>
      </dgm:spPr>
      <dgm:t>
        <a:bodyPr/>
        <a:lstStyle/>
        <a:p>
          <a:endParaRPr lang="en-US"/>
        </a:p>
      </dgm:t>
    </dgm:pt>
    <dgm:pt modelId="{9BDC6AC3-1F2E-4A33-9719-D9D708DA71BF}" type="pres">
      <dgm:prSet presAssocID="{C9376343-9DD5-49F4-8D5C-BBCF6065AE89}" presName="sp" presStyleCnt="0"/>
      <dgm:spPr/>
    </dgm:pt>
    <dgm:pt modelId="{62B9CF37-A282-4BF5-A981-FDB7A4C724EA}" type="pres">
      <dgm:prSet presAssocID="{3A67A485-170E-4914-BBF8-236C9D545D6F}" presName="composite" presStyleCnt="0"/>
      <dgm:spPr/>
    </dgm:pt>
    <dgm:pt modelId="{FD604A94-FC99-4CDC-9052-C7DBF2214ED1}" type="pres">
      <dgm:prSet presAssocID="{3A67A485-170E-4914-BBF8-236C9D545D6F}" presName="parentText" presStyleLbl="alignNode1" presStyleIdx="2" presStyleCnt="4">
        <dgm:presLayoutVars>
          <dgm:chMax val="1"/>
          <dgm:bulletEnabled val="1"/>
        </dgm:presLayoutVars>
      </dgm:prSet>
      <dgm:spPr>
        <a:prstGeom prst="chevron">
          <a:avLst/>
        </a:prstGeom>
      </dgm:spPr>
      <dgm:t>
        <a:bodyPr/>
        <a:lstStyle/>
        <a:p>
          <a:endParaRPr lang="en-US"/>
        </a:p>
      </dgm:t>
    </dgm:pt>
    <dgm:pt modelId="{AFD81ACD-38CE-440D-8ECD-3799D54E4DAF}" type="pres">
      <dgm:prSet presAssocID="{3A67A485-170E-4914-BBF8-236C9D545D6F}" presName="descendantText" presStyleLbl="alignAcc1" presStyleIdx="2" presStyleCnt="4">
        <dgm:presLayoutVars>
          <dgm:bulletEnabled val="1"/>
        </dgm:presLayoutVars>
      </dgm:prSet>
      <dgm:spPr>
        <a:prstGeom prst="round2SameRect">
          <a:avLst/>
        </a:prstGeom>
      </dgm:spPr>
      <dgm:t>
        <a:bodyPr/>
        <a:lstStyle/>
        <a:p>
          <a:endParaRPr lang="en-US"/>
        </a:p>
      </dgm:t>
    </dgm:pt>
    <dgm:pt modelId="{7E39806E-F836-438B-8BEC-55C406109183}" type="pres">
      <dgm:prSet presAssocID="{ACAE4FE6-8749-4D63-B402-85572568567E}" presName="sp" presStyleCnt="0"/>
      <dgm:spPr/>
    </dgm:pt>
    <dgm:pt modelId="{62FDAD55-AC4B-462C-800C-E6EC49E0838E}" type="pres">
      <dgm:prSet presAssocID="{CCB580C5-15A3-40D5-BE8C-4C8A9EC8A0B1}" presName="composite" presStyleCnt="0"/>
      <dgm:spPr/>
    </dgm:pt>
    <dgm:pt modelId="{AC0059CD-9697-4BEC-924C-3F0C4853E430}" type="pres">
      <dgm:prSet presAssocID="{CCB580C5-15A3-40D5-BE8C-4C8A9EC8A0B1}" presName="parentText" presStyleLbl="alignNode1" presStyleIdx="3" presStyleCnt="4">
        <dgm:presLayoutVars>
          <dgm:chMax val="1"/>
          <dgm:bulletEnabled val="1"/>
        </dgm:presLayoutVars>
      </dgm:prSet>
      <dgm:spPr>
        <a:prstGeom prst="chevron">
          <a:avLst/>
        </a:prstGeom>
      </dgm:spPr>
      <dgm:t>
        <a:bodyPr/>
        <a:lstStyle/>
        <a:p>
          <a:endParaRPr lang="en-US"/>
        </a:p>
      </dgm:t>
    </dgm:pt>
    <dgm:pt modelId="{5534F05C-79DC-4BE2-AD97-07E75390EB98}" type="pres">
      <dgm:prSet presAssocID="{CCB580C5-15A3-40D5-BE8C-4C8A9EC8A0B1}" presName="descendantText" presStyleLbl="alignAcc1" presStyleIdx="3" presStyleCnt="4">
        <dgm:presLayoutVars>
          <dgm:bulletEnabled val="1"/>
        </dgm:presLayoutVars>
      </dgm:prSet>
      <dgm:spPr>
        <a:prstGeom prst="round2SameRect">
          <a:avLst/>
        </a:prstGeom>
      </dgm:spPr>
      <dgm:t>
        <a:bodyPr/>
        <a:lstStyle/>
        <a:p>
          <a:endParaRPr lang="en-US"/>
        </a:p>
      </dgm:t>
    </dgm:pt>
  </dgm:ptLst>
  <dgm:cxnLst>
    <dgm:cxn modelId="{8A3B1C41-B4D8-4393-87F0-E5BA209E7727}" srcId="{8E7D0B6E-2C7F-43D0-B779-7E197CD79B04}" destId="{D3CA7228-3396-4213-9F51-4F0ED375091A}" srcOrd="1" destOrd="0" parTransId="{3D402683-565D-41D9-BA3D-D6A1C0BC5613}" sibTransId="{C9376343-9DD5-49F4-8D5C-BBCF6065AE89}"/>
    <dgm:cxn modelId="{B5AD18F9-B187-4D0E-A96B-B88D3BC54356}" type="presOf" srcId="{300FFCED-935B-4C9F-9211-76D0F7C5399A}" destId="{5534F05C-79DC-4BE2-AD97-07E75390EB98}" srcOrd="0" destOrd="0" presId="urn:microsoft.com/office/officeart/2005/8/layout/chevron2"/>
    <dgm:cxn modelId="{5E14D299-B4AD-494B-A2ED-36EBE7A14345}" type="presOf" srcId="{D3CA7228-3396-4213-9F51-4F0ED375091A}" destId="{BC59403B-248B-4BF8-AD97-E6D2830D24C8}" srcOrd="0" destOrd="0" presId="urn:microsoft.com/office/officeart/2005/8/layout/chevron2"/>
    <dgm:cxn modelId="{36CBAB68-8396-42FF-BCD8-ACC94087B167}" srcId="{CCB580C5-15A3-40D5-BE8C-4C8A9EC8A0B1}" destId="{300FFCED-935B-4C9F-9211-76D0F7C5399A}" srcOrd="0" destOrd="0" parTransId="{733C8313-9D25-40FE-B696-F8820AF60667}" sibTransId="{A7644191-A935-4F01-B1E3-CF00177145CC}"/>
    <dgm:cxn modelId="{134A073A-3E63-427D-A5D6-EB77378D175D}" srcId="{8E7D0B6E-2C7F-43D0-B779-7E197CD79B04}" destId="{CCB580C5-15A3-40D5-BE8C-4C8A9EC8A0B1}" srcOrd="3" destOrd="0" parTransId="{3D49E194-0290-463D-BFE7-728F49D0FE06}" sibTransId="{35F35990-4AAF-472F-82F8-693059916E37}"/>
    <dgm:cxn modelId="{4F35FDD4-2AE5-4AE1-91F8-818C183AC4AD}" srcId="{8E7D0B6E-2C7F-43D0-B779-7E197CD79B04}" destId="{3A67A485-170E-4914-BBF8-236C9D545D6F}" srcOrd="2" destOrd="0" parTransId="{9A8B129C-68B1-463D-B300-E53EE159604A}" sibTransId="{ACAE4FE6-8749-4D63-B402-85572568567E}"/>
    <dgm:cxn modelId="{02FC9A97-1AD2-44D4-9E28-5AD5E60F1BF7}" type="presOf" srcId="{9419D334-ED06-4A7C-8A32-3B94CA28E6EB}" destId="{7FEDFD2F-2784-412F-89E9-CDCDE7EABFA9}" srcOrd="0" destOrd="0" presId="urn:microsoft.com/office/officeart/2005/8/layout/chevron2"/>
    <dgm:cxn modelId="{D95A290E-7C11-4241-A5C5-06E4D0A773FD}" type="presOf" srcId="{F7E16BC2-5639-4D34-B3B1-CE73C8009D43}" destId="{AFD81ACD-38CE-440D-8ECD-3799D54E4DAF}" srcOrd="0" destOrd="0" presId="urn:microsoft.com/office/officeart/2005/8/layout/chevron2"/>
    <dgm:cxn modelId="{84E45C0C-890E-4315-88A8-A4E34C9CEA3F}" type="presOf" srcId="{8E7D0B6E-2C7F-43D0-B779-7E197CD79B04}" destId="{BFC21818-E0B0-41A2-A092-23DDA61A9E53}" srcOrd="0" destOrd="0" presId="urn:microsoft.com/office/officeart/2005/8/layout/chevron2"/>
    <dgm:cxn modelId="{823AC23F-0CFE-49BC-BB46-E4E02CDBAFBA}" type="presOf" srcId="{C5FFD2BA-5ED9-49E2-BCFF-1DC3C339197C}" destId="{3F97E757-CD48-4E30-A7D6-60BCF979ABEA}" srcOrd="0" destOrd="0" presId="urn:microsoft.com/office/officeart/2005/8/layout/chevron2"/>
    <dgm:cxn modelId="{2CFE4E26-5642-4D41-8516-047350DAC56B}" type="presOf" srcId="{3A67A485-170E-4914-BBF8-236C9D545D6F}" destId="{FD604A94-FC99-4CDC-9052-C7DBF2214ED1}" srcOrd="0" destOrd="0" presId="urn:microsoft.com/office/officeart/2005/8/layout/chevron2"/>
    <dgm:cxn modelId="{FAA10671-21E7-42C4-8F9B-34D8F723F318}" srcId="{D3CA7228-3396-4213-9F51-4F0ED375091A}" destId="{9419D334-ED06-4A7C-8A32-3B94CA28E6EB}" srcOrd="0" destOrd="0" parTransId="{2AD18FAC-A39B-4BE3-80D7-819667B15EA2}" sibTransId="{058FC171-43CE-4392-82CD-D2A056C54C11}"/>
    <dgm:cxn modelId="{682D4182-92B3-428B-B26B-9DEDE5218867}" type="presOf" srcId="{CCB580C5-15A3-40D5-BE8C-4C8A9EC8A0B1}" destId="{AC0059CD-9697-4BEC-924C-3F0C4853E430}" srcOrd="0" destOrd="0" presId="urn:microsoft.com/office/officeart/2005/8/layout/chevron2"/>
    <dgm:cxn modelId="{9F427F0C-EE85-4AFC-98CC-0CB11246E883}" type="presOf" srcId="{9325164A-5481-440D-87DB-2E3AD5F5F7D4}" destId="{D0F586DB-4CBD-4396-B8A7-FD98EDAA9CB8}" srcOrd="0" destOrd="0" presId="urn:microsoft.com/office/officeart/2005/8/layout/chevron2"/>
    <dgm:cxn modelId="{356F09FD-862D-4B44-945D-586474844B45}" srcId="{8E7D0B6E-2C7F-43D0-B779-7E197CD79B04}" destId="{C5FFD2BA-5ED9-49E2-BCFF-1DC3C339197C}" srcOrd="0" destOrd="0" parTransId="{B390CB3E-5C52-49DF-8994-8D5EA1E123CB}" sibTransId="{5FEBBDE0-6607-412B-8A81-B57AD0652919}"/>
    <dgm:cxn modelId="{CE082BC2-2222-4DC2-AE5A-A7B94035E5C0}" srcId="{C5FFD2BA-5ED9-49E2-BCFF-1DC3C339197C}" destId="{9325164A-5481-440D-87DB-2E3AD5F5F7D4}" srcOrd="0" destOrd="0" parTransId="{8A79777D-24B7-4760-8880-18660B2EBD29}" sibTransId="{A27B89D7-2AFC-42B0-B42C-342E578BB393}"/>
    <dgm:cxn modelId="{64F25501-B18E-40E4-B24B-695E9F2E35B2}" srcId="{3A67A485-170E-4914-BBF8-236C9D545D6F}" destId="{F7E16BC2-5639-4D34-B3B1-CE73C8009D43}" srcOrd="0" destOrd="0" parTransId="{A5D42DC9-435E-421C-AD68-773726E5D314}" sibTransId="{4A546586-A72D-460D-8BC5-49F1733BB3E7}"/>
    <dgm:cxn modelId="{207D851E-E61B-4566-AAC6-A317692A2736}" type="presParOf" srcId="{BFC21818-E0B0-41A2-A092-23DDA61A9E53}" destId="{E6F44123-5D58-408A-B9B7-79E4FC594DB8}" srcOrd="0" destOrd="0" presId="urn:microsoft.com/office/officeart/2005/8/layout/chevron2"/>
    <dgm:cxn modelId="{7DC57E5D-2F14-4601-B0E3-FDA7AEA34FBA}" type="presParOf" srcId="{E6F44123-5D58-408A-B9B7-79E4FC594DB8}" destId="{3F97E757-CD48-4E30-A7D6-60BCF979ABEA}" srcOrd="0" destOrd="0" presId="urn:microsoft.com/office/officeart/2005/8/layout/chevron2"/>
    <dgm:cxn modelId="{A56DF481-EAE4-4F1E-9967-BCB2573B98C0}" type="presParOf" srcId="{E6F44123-5D58-408A-B9B7-79E4FC594DB8}" destId="{D0F586DB-4CBD-4396-B8A7-FD98EDAA9CB8}" srcOrd="1" destOrd="0" presId="urn:microsoft.com/office/officeart/2005/8/layout/chevron2"/>
    <dgm:cxn modelId="{0F726F6F-D0B1-4009-B330-A95BE02CD1B9}" type="presParOf" srcId="{BFC21818-E0B0-41A2-A092-23DDA61A9E53}" destId="{2BA725B9-6416-436B-8AC7-0FA054BC92D1}" srcOrd="1" destOrd="0" presId="urn:microsoft.com/office/officeart/2005/8/layout/chevron2"/>
    <dgm:cxn modelId="{2A1801EB-EBFE-4975-BE75-56D18594AAF9}" type="presParOf" srcId="{BFC21818-E0B0-41A2-A092-23DDA61A9E53}" destId="{52F84D9B-998A-45B0-B502-FD2A56CBCE76}" srcOrd="2" destOrd="0" presId="urn:microsoft.com/office/officeart/2005/8/layout/chevron2"/>
    <dgm:cxn modelId="{BFD6F989-7E98-49DA-AD86-33ABC7BD6FA5}" type="presParOf" srcId="{52F84D9B-998A-45B0-B502-FD2A56CBCE76}" destId="{BC59403B-248B-4BF8-AD97-E6D2830D24C8}" srcOrd="0" destOrd="0" presId="urn:microsoft.com/office/officeart/2005/8/layout/chevron2"/>
    <dgm:cxn modelId="{F7481F43-FE78-4B85-857C-8E221F6C3131}" type="presParOf" srcId="{52F84D9B-998A-45B0-B502-FD2A56CBCE76}" destId="{7FEDFD2F-2784-412F-89E9-CDCDE7EABFA9}" srcOrd="1" destOrd="0" presId="urn:microsoft.com/office/officeart/2005/8/layout/chevron2"/>
    <dgm:cxn modelId="{F594CC82-AF15-4E31-8121-64C3DBCB8E75}" type="presParOf" srcId="{BFC21818-E0B0-41A2-A092-23DDA61A9E53}" destId="{9BDC6AC3-1F2E-4A33-9719-D9D708DA71BF}" srcOrd="3" destOrd="0" presId="urn:microsoft.com/office/officeart/2005/8/layout/chevron2"/>
    <dgm:cxn modelId="{E85255B6-78BC-41C8-B57B-21ADC0145E15}" type="presParOf" srcId="{BFC21818-E0B0-41A2-A092-23DDA61A9E53}" destId="{62B9CF37-A282-4BF5-A981-FDB7A4C724EA}" srcOrd="4" destOrd="0" presId="urn:microsoft.com/office/officeart/2005/8/layout/chevron2"/>
    <dgm:cxn modelId="{41B809C0-2D62-4D71-A9D3-9AE9EF1F3FA3}" type="presParOf" srcId="{62B9CF37-A282-4BF5-A981-FDB7A4C724EA}" destId="{FD604A94-FC99-4CDC-9052-C7DBF2214ED1}" srcOrd="0" destOrd="0" presId="urn:microsoft.com/office/officeart/2005/8/layout/chevron2"/>
    <dgm:cxn modelId="{59A30C5F-AFA4-4F60-A409-756EF3F111B5}" type="presParOf" srcId="{62B9CF37-A282-4BF5-A981-FDB7A4C724EA}" destId="{AFD81ACD-38CE-440D-8ECD-3799D54E4DAF}" srcOrd="1" destOrd="0" presId="urn:microsoft.com/office/officeart/2005/8/layout/chevron2"/>
    <dgm:cxn modelId="{D820E301-47A8-49DE-9C35-DDD4A13C681F}" type="presParOf" srcId="{BFC21818-E0B0-41A2-A092-23DDA61A9E53}" destId="{7E39806E-F836-438B-8BEC-55C406109183}" srcOrd="5" destOrd="0" presId="urn:microsoft.com/office/officeart/2005/8/layout/chevron2"/>
    <dgm:cxn modelId="{D04A0B83-1C23-4C79-99BF-1ADE73C6A71C}" type="presParOf" srcId="{BFC21818-E0B0-41A2-A092-23DDA61A9E53}" destId="{62FDAD55-AC4B-462C-800C-E6EC49E0838E}" srcOrd="6" destOrd="0" presId="urn:microsoft.com/office/officeart/2005/8/layout/chevron2"/>
    <dgm:cxn modelId="{22918114-F6E1-44FF-84C5-7DECB0FE7D7C}" type="presParOf" srcId="{62FDAD55-AC4B-462C-800C-E6EC49E0838E}" destId="{AC0059CD-9697-4BEC-924C-3F0C4853E430}" srcOrd="0" destOrd="0" presId="urn:microsoft.com/office/officeart/2005/8/layout/chevron2"/>
    <dgm:cxn modelId="{D862FFC2-FB3D-475A-9258-289C0F1892D1}" type="presParOf" srcId="{62FDAD55-AC4B-462C-800C-E6EC49E0838E}" destId="{5534F05C-79DC-4BE2-AD97-07E75390EB98}"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C4A22-331B-4DCD-BEAE-7EBB9BD848DC}">
      <dsp:nvSpPr>
        <dsp:cNvPr id="0" name=""/>
        <dsp:cNvSpPr/>
      </dsp:nvSpPr>
      <dsp:spPr>
        <a:xfrm>
          <a:off x="0" y="0"/>
          <a:ext cx="7776864" cy="126506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bg-BG" sz="1600" b="1" kern="1200" dirty="0" smtClean="0">
              <a:solidFill>
                <a:schemeClr val="bg1"/>
              </a:solidFill>
            </a:rPr>
            <a:t>Установяване на степента на постигане на целите и анализиране на степента, в която постигането на целите се дължи на ЗБЖИРБ</a:t>
          </a:r>
          <a:endParaRPr lang="bg-BG" sz="1600" kern="1200" dirty="0">
            <a:solidFill>
              <a:schemeClr val="bg1"/>
            </a:solidFill>
          </a:endParaRPr>
        </a:p>
      </dsp:txBody>
      <dsp:txXfrm>
        <a:off x="1681879" y="0"/>
        <a:ext cx="6094984" cy="1265069"/>
      </dsp:txXfrm>
    </dsp:sp>
    <dsp:sp modelId="{B97FD4E4-377D-45C6-98D7-524511E78917}">
      <dsp:nvSpPr>
        <dsp:cNvPr id="0" name=""/>
        <dsp:cNvSpPr/>
      </dsp:nvSpPr>
      <dsp:spPr>
        <a:xfrm>
          <a:off x="94792" y="103685"/>
          <a:ext cx="1555372" cy="1012055"/>
        </a:xfrm>
        <a:prstGeom prst="roundRect">
          <a:avLst>
            <a:gd name="adj" fmla="val 10000"/>
          </a:avLst>
        </a:prstGeom>
        <a:solidFill>
          <a:schemeClr val="accent1">
            <a:tint val="50000"/>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5FA522CE-B1EC-48BA-B78A-C29CF598E55A}">
      <dsp:nvSpPr>
        <dsp:cNvPr id="0" name=""/>
        <dsp:cNvSpPr/>
      </dsp:nvSpPr>
      <dsp:spPr>
        <a:xfrm>
          <a:off x="0" y="1391576"/>
          <a:ext cx="7776864" cy="126506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bg-BG" sz="1600" b="1" kern="1200" dirty="0" smtClean="0">
              <a:solidFill>
                <a:schemeClr val="bg1"/>
              </a:solidFill>
            </a:rPr>
            <a:t>Отчетност от прилагането на ЗБЖИРБ</a:t>
          </a:r>
          <a:endParaRPr lang="bg-BG" sz="1600" kern="1200" dirty="0">
            <a:solidFill>
              <a:schemeClr val="bg1"/>
            </a:solidFill>
          </a:endParaRPr>
        </a:p>
      </dsp:txBody>
      <dsp:txXfrm>
        <a:off x="1681879" y="1391576"/>
        <a:ext cx="6094984" cy="1265069"/>
      </dsp:txXfrm>
    </dsp:sp>
    <dsp:sp modelId="{2C302B29-BF5B-4BFA-96A6-F7314A4898CE}">
      <dsp:nvSpPr>
        <dsp:cNvPr id="0" name=""/>
        <dsp:cNvSpPr/>
      </dsp:nvSpPr>
      <dsp:spPr>
        <a:xfrm>
          <a:off x="126506" y="1518083"/>
          <a:ext cx="1555372" cy="1012055"/>
        </a:xfrm>
        <a:prstGeom prst="roundRect">
          <a:avLst>
            <a:gd name="adj" fmla="val 10000"/>
          </a:avLst>
        </a:prstGeom>
        <a:solidFill>
          <a:schemeClr val="accent1">
            <a:tint val="50000"/>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 modelId="{5675C5A7-EFF2-4279-9CDD-1F73B66EEE76}">
      <dsp:nvSpPr>
        <dsp:cNvPr id="0" name=""/>
        <dsp:cNvSpPr/>
      </dsp:nvSpPr>
      <dsp:spPr>
        <a:xfrm>
          <a:off x="0" y="2783153"/>
          <a:ext cx="7776864" cy="1265069"/>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bg-BG" sz="1600" b="1" kern="1200" dirty="0" smtClean="0">
              <a:solidFill>
                <a:schemeClr val="bg1"/>
              </a:solidFill>
            </a:rPr>
            <a:t>Генериране на изводи от прилагането на Закона за българите, живеещи извън Република България като предпоставка за подобряване на процеса по взимане на решения в областта</a:t>
          </a:r>
          <a:r>
            <a:rPr lang="en-US" sz="1600" b="1" kern="1200" dirty="0" smtClean="0">
              <a:solidFill>
                <a:schemeClr val="bg1"/>
              </a:solidFill>
            </a:rPr>
            <a:t> </a:t>
          </a:r>
          <a:r>
            <a:rPr lang="bg-BG" sz="1600" b="1" kern="1200" dirty="0" smtClean="0">
              <a:solidFill>
                <a:schemeClr val="bg1"/>
              </a:solidFill>
            </a:rPr>
            <a:t>на законодателната интервенция</a:t>
          </a:r>
          <a:endParaRPr lang="bg-BG" sz="1600" kern="1200" dirty="0">
            <a:solidFill>
              <a:schemeClr val="bg1"/>
            </a:solidFill>
          </a:endParaRPr>
        </a:p>
      </dsp:txBody>
      <dsp:txXfrm>
        <a:off x="1681879" y="2783153"/>
        <a:ext cx="6094984" cy="1265069"/>
      </dsp:txXfrm>
    </dsp:sp>
    <dsp:sp modelId="{53667724-5DD9-477F-BF2D-EB8E78EE141B}">
      <dsp:nvSpPr>
        <dsp:cNvPr id="0" name=""/>
        <dsp:cNvSpPr/>
      </dsp:nvSpPr>
      <dsp:spPr>
        <a:xfrm>
          <a:off x="126506" y="2909660"/>
          <a:ext cx="1555372" cy="1012055"/>
        </a:xfrm>
        <a:prstGeom prst="roundRect">
          <a:avLst>
            <a:gd name="adj" fmla="val 10000"/>
          </a:avLst>
        </a:prstGeom>
        <a:solidFill>
          <a:schemeClr val="accent1">
            <a:tint val="50000"/>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BB8846E-017D-4F8C-A85F-142D5F621E3C}" type="datetimeFigureOut">
              <a:rPr lang="bg-BG" smtClean="0"/>
              <a:t>10.3.2022 г.</a:t>
            </a:fld>
            <a:endParaRPr lang="bg-BG"/>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bg-BG"/>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A366306-8F25-4D2B-8ADD-52C39F81A037}" type="slidenum">
              <a:rPr lang="bg-BG" smtClean="0"/>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B8846E-017D-4F8C-A85F-142D5F621E3C}" type="datetimeFigureOut">
              <a:rPr lang="bg-BG" smtClean="0"/>
              <a:t>10.3.2022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A366306-8F25-4D2B-8ADD-52C39F81A037}"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B8846E-017D-4F8C-A85F-142D5F621E3C}" type="datetimeFigureOut">
              <a:rPr lang="bg-BG" smtClean="0"/>
              <a:t>10.3.2022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A366306-8F25-4D2B-8ADD-52C39F81A037}"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BB8846E-017D-4F8C-A85F-142D5F621E3C}" type="datetimeFigureOut">
              <a:rPr lang="bg-BG" smtClean="0"/>
              <a:t>10.3.2022 г.</a:t>
            </a:fld>
            <a:endParaRPr lang="bg-BG"/>
          </a:p>
        </p:txBody>
      </p:sp>
      <p:sp>
        <p:nvSpPr>
          <p:cNvPr id="9" name="Slide Number Placeholder 8"/>
          <p:cNvSpPr>
            <a:spLocks noGrp="1"/>
          </p:cNvSpPr>
          <p:nvPr>
            <p:ph type="sldNum" sz="quarter" idx="15"/>
          </p:nvPr>
        </p:nvSpPr>
        <p:spPr/>
        <p:txBody>
          <a:bodyPr rtlCol="0"/>
          <a:lstStyle/>
          <a:p>
            <a:fld id="{6A366306-8F25-4D2B-8ADD-52C39F81A037}" type="slidenum">
              <a:rPr lang="bg-BG" smtClean="0"/>
              <a:t>‹#›</a:t>
            </a:fld>
            <a:endParaRPr lang="bg-BG"/>
          </a:p>
        </p:txBody>
      </p:sp>
      <p:sp>
        <p:nvSpPr>
          <p:cNvPr id="10" name="Footer Placeholder 9"/>
          <p:cNvSpPr>
            <a:spLocks noGrp="1"/>
          </p:cNvSpPr>
          <p:nvPr>
            <p:ph type="ftr" sz="quarter" idx="16"/>
          </p:nvPr>
        </p:nvSpPr>
        <p:spPr/>
        <p:txBody>
          <a:bodyPr rtlCol="0"/>
          <a:lstStyle/>
          <a:p>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BB8846E-017D-4F8C-A85F-142D5F621E3C}" type="datetimeFigureOut">
              <a:rPr lang="bg-BG" smtClean="0"/>
              <a:t>10.3.2022 г.</a:t>
            </a:fld>
            <a:endParaRPr lang="bg-BG"/>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bg-BG"/>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A366306-8F25-4D2B-8ADD-52C39F81A037}" type="slidenum">
              <a:rPr lang="bg-BG" smtClean="0"/>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BB8846E-017D-4F8C-A85F-142D5F621E3C}" type="datetimeFigureOut">
              <a:rPr lang="bg-BG" smtClean="0"/>
              <a:t>10.3.2022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6A366306-8F25-4D2B-8ADD-52C39F81A037}" type="slidenum">
              <a:rPr lang="bg-BG" smtClean="0"/>
              <a:t>‹#›</a:t>
            </a:fld>
            <a:endParaRPr lang="bg-BG"/>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BB8846E-017D-4F8C-A85F-142D5F621E3C}" type="datetimeFigureOut">
              <a:rPr lang="bg-BG" smtClean="0"/>
              <a:t>10.3.2022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6A366306-8F25-4D2B-8ADD-52C39F81A037}" type="slidenum">
              <a:rPr lang="bg-BG" smtClean="0"/>
              <a:t>‹#›</a:t>
            </a:fld>
            <a:endParaRPr lang="bg-BG"/>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BB8846E-017D-4F8C-A85F-142D5F621E3C}" type="datetimeFigureOut">
              <a:rPr lang="bg-BG" smtClean="0"/>
              <a:t>10.3.2022 г.</a:t>
            </a:fld>
            <a:endParaRPr lang="bg-BG"/>
          </a:p>
        </p:txBody>
      </p:sp>
      <p:sp>
        <p:nvSpPr>
          <p:cNvPr id="7" name="Slide Number Placeholder 6"/>
          <p:cNvSpPr>
            <a:spLocks noGrp="1"/>
          </p:cNvSpPr>
          <p:nvPr>
            <p:ph type="sldNum" sz="quarter" idx="11"/>
          </p:nvPr>
        </p:nvSpPr>
        <p:spPr/>
        <p:txBody>
          <a:bodyPr rtlCol="0"/>
          <a:lstStyle/>
          <a:p>
            <a:fld id="{6A366306-8F25-4D2B-8ADD-52C39F81A037}" type="slidenum">
              <a:rPr lang="bg-BG" smtClean="0"/>
              <a:t>‹#›</a:t>
            </a:fld>
            <a:endParaRPr lang="bg-BG"/>
          </a:p>
        </p:txBody>
      </p:sp>
      <p:sp>
        <p:nvSpPr>
          <p:cNvPr id="8" name="Footer Placeholder 7"/>
          <p:cNvSpPr>
            <a:spLocks noGrp="1"/>
          </p:cNvSpPr>
          <p:nvPr>
            <p:ph type="ftr" sz="quarter" idx="12"/>
          </p:nvPr>
        </p:nvSpPr>
        <p:spPr/>
        <p:txBody>
          <a:bodyPr rtlCol="0"/>
          <a:lstStyle/>
          <a:p>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8846E-017D-4F8C-A85F-142D5F621E3C}" type="datetimeFigureOut">
              <a:rPr lang="bg-BG" smtClean="0"/>
              <a:t>10.3.2022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6A366306-8F25-4D2B-8ADD-52C39F81A037}"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BB8846E-017D-4F8C-A85F-142D5F621E3C}" type="datetimeFigureOut">
              <a:rPr lang="bg-BG" smtClean="0"/>
              <a:t>10.3.2022 г.</a:t>
            </a:fld>
            <a:endParaRPr lang="bg-BG"/>
          </a:p>
        </p:txBody>
      </p:sp>
      <p:sp>
        <p:nvSpPr>
          <p:cNvPr id="22" name="Slide Number Placeholder 21"/>
          <p:cNvSpPr>
            <a:spLocks noGrp="1"/>
          </p:cNvSpPr>
          <p:nvPr>
            <p:ph type="sldNum" sz="quarter" idx="15"/>
          </p:nvPr>
        </p:nvSpPr>
        <p:spPr/>
        <p:txBody>
          <a:bodyPr rtlCol="0"/>
          <a:lstStyle/>
          <a:p>
            <a:fld id="{6A366306-8F25-4D2B-8ADD-52C39F81A037}" type="slidenum">
              <a:rPr lang="bg-BG" smtClean="0"/>
              <a:t>‹#›</a:t>
            </a:fld>
            <a:endParaRPr lang="bg-BG"/>
          </a:p>
        </p:txBody>
      </p:sp>
      <p:sp>
        <p:nvSpPr>
          <p:cNvPr id="23" name="Footer Placeholder 22"/>
          <p:cNvSpPr>
            <a:spLocks noGrp="1"/>
          </p:cNvSpPr>
          <p:nvPr>
            <p:ph type="ftr" sz="quarter" idx="16"/>
          </p:nvPr>
        </p:nvSpPr>
        <p:spPr/>
        <p:txBody>
          <a:bodyPr rtlCol="0"/>
          <a:lstStyle/>
          <a:p>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BB8846E-017D-4F8C-A85F-142D5F621E3C}" type="datetimeFigureOut">
              <a:rPr lang="bg-BG" smtClean="0"/>
              <a:t>10.3.2022 г.</a:t>
            </a:fld>
            <a:endParaRPr lang="bg-BG"/>
          </a:p>
        </p:txBody>
      </p:sp>
      <p:sp>
        <p:nvSpPr>
          <p:cNvPr id="18" name="Slide Number Placeholder 17"/>
          <p:cNvSpPr>
            <a:spLocks noGrp="1"/>
          </p:cNvSpPr>
          <p:nvPr>
            <p:ph type="sldNum" sz="quarter" idx="11"/>
          </p:nvPr>
        </p:nvSpPr>
        <p:spPr/>
        <p:txBody>
          <a:bodyPr rtlCol="0"/>
          <a:lstStyle/>
          <a:p>
            <a:fld id="{6A366306-8F25-4D2B-8ADD-52C39F81A037}" type="slidenum">
              <a:rPr lang="bg-BG" smtClean="0"/>
              <a:t>‹#›</a:t>
            </a:fld>
            <a:endParaRPr lang="bg-BG"/>
          </a:p>
        </p:txBody>
      </p:sp>
      <p:sp>
        <p:nvSpPr>
          <p:cNvPr id="21" name="Footer Placeholder 20"/>
          <p:cNvSpPr>
            <a:spLocks noGrp="1"/>
          </p:cNvSpPr>
          <p:nvPr>
            <p:ph type="ftr" sz="quarter" idx="12"/>
          </p:nvPr>
        </p:nvSpPr>
        <p:spPr/>
        <p:txBody>
          <a:bodyPr rtlCol="0"/>
          <a:lstStyle/>
          <a:p>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BB8846E-017D-4F8C-A85F-142D5F621E3C}" type="datetimeFigureOut">
              <a:rPr lang="bg-BG" smtClean="0"/>
              <a:t>10.3.2022 г.</a:t>
            </a:fld>
            <a:endParaRPr lang="bg-BG"/>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bg-BG"/>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A366306-8F25-4D2B-8ADD-52C39F81A037}"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717032"/>
            <a:ext cx="7488832" cy="1728191"/>
          </a:xfrm>
        </p:spPr>
        <p:txBody>
          <a:bodyPr>
            <a:noAutofit/>
          </a:bodyPr>
          <a:lstStyle/>
          <a:p>
            <a:r>
              <a:rPr lang="bg-BG" sz="2800" dirty="0" smtClean="0">
                <a:solidFill>
                  <a:srgbClr val="000099"/>
                </a:solidFill>
              </a:rPr>
              <a:t>Последваща оценка на въздействието на</a:t>
            </a:r>
            <a:r>
              <a:rPr lang="en-US" sz="2800" dirty="0" smtClean="0">
                <a:solidFill>
                  <a:srgbClr val="000099"/>
                </a:solidFill>
              </a:rPr>
              <a:t/>
            </a:r>
            <a:br>
              <a:rPr lang="en-US" sz="2800" dirty="0" smtClean="0">
                <a:solidFill>
                  <a:srgbClr val="000099"/>
                </a:solidFill>
              </a:rPr>
            </a:br>
            <a:r>
              <a:rPr lang="bg-BG" sz="2800" dirty="0" smtClean="0">
                <a:solidFill>
                  <a:srgbClr val="000099"/>
                </a:solidFill>
              </a:rPr>
              <a:t>Закона за българите, живеещи извън Република България – основни въздействия, изводи и препоръки за последващи действия</a:t>
            </a:r>
            <a:r>
              <a:rPr lang="bg-BG" sz="3200" dirty="0" smtClean="0">
                <a:solidFill>
                  <a:srgbClr val="000099"/>
                </a:solidFill>
              </a:rPr>
              <a:t> </a:t>
            </a:r>
            <a:r>
              <a:rPr lang="bg-BG" sz="3200" b="1" dirty="0" smtClean="0">
                <a:solidFill>
                  <a:srgbClr val="000099"/>
                </a:solidFill>
              </a:rPr>
              <a:t/>
            </a:r>
            <a:br>
              <a:rPr lang="bg-BG" sz="3200" b="1" dirty="0" smtClean="0">
                <a:solidFill>
                  <a:srgbClr val="000099"/>
                </a:solidFill>
              </a:rPr>
            </a:br>
            <a:r>
              <a:rPr lang="bg-BG" sz="3200" b="1" dirty="0" smtClean="0">
                <a:solidFill>
                  <a:srgbClr val="000099"/>
                </a:solidFill>
              </a:rPr>
              <a:t/>
            </a:r>
            <a:br>
              <a:rPr lang="bg-BG" sz="3200" b="1" dirty="0" smtClean="0">
                <a:solidFill>
                  <a:srgbClr val="000099"/>
                </a:solidFill>
              </a:rPr>
            </a:br>
            <a:endParaRPr lang="bg-BG" sz="3200" b="1" dirty="0">
              <a:solidFill>
                <a:srgbClr val="000099"/>
              </a:solidFill>
            </a:endParaRPr>
          </a:p>
        </p:txBody>
      </p:sp>
      <p:sp>
        <p:nvSpPr>
          <p:cNvPr id="3" name="Subtitle 2"/>
          <p:cNvSpPr>
            <a:spLocks noGrp="1"/>
          </p:cNvSpPr>
          <p:nvPr>
            <p:ph type="subTitle" idx="1"/>
          </p:nvPr>
        </p:nvSpPr>
        <p:spPr>
          <a:xfrm>
            <a:off x="1691680" y="5505150"/>
            <a:ext cx="7344816" cy="1320552"/>
          </a:xfrm>
        </p:spPr>
        <p:txBody>
          <a:bodyPr>
            <a:normAutofit/>
          </a:bodyPr>
          <a:lstStyle/>
          <a:p>
            <a:pPr algn="ctr"/>
            <a:r>
              <a:rPr lang="bg-BG" b="1" dirty="0" smtClean="0">
                <a:solidFill>
                  <a:srgbClr val="C00000"/>
                </a:solidFill>
              </a:rPr>
              <a:t>Последващата оценка на въздействието е възложена от Комисията по политиките на българите извън страната на 47</a:t>
            </a:r>
            <a:r>
              <a:rPr lang="bg-BG" b="1" baseline="30000" dirty="0" smtClean="0">
                <a:solidFill>
                  <a:srgbClr val="C00000"/>
                </a:solidFill>
              </a:rPr>
              <a:t>-ото</a:t>
            </a:r>
            <a:r>
              <a:rPr lang="bg-BG" b="1" dirty="0" smtClean="0">
                <a:solidFill>
                  <a:srgbClr val="C00000"/>
                </a:solidFill>
              </a:rPr>
              <a:t> Народно събрание, на основание чл. 26, ал. 2 от ПОДНС</a:t>
            </a:r>
            <a:endParaRPr lang="bg-BG" b="1" dirty="0">
              <a:solidFill>
                <a:srgbClr val="C00000"/>
              </a:solidFill>
            </a:endParaRPr>
          </a:p>
        </p:txBody>
      </p:sp>
      <p:sp>
        <p:nvSpPr>
          <p:cNvPr id="4" name="TextBox 3"/>
          <p:cNvSpPr txBox="1"/>
          <p:nvPr/>
        </p:nvSpPr>
        <p:spPr>
          <a:xfrm>
            <a:off x="1578208" y="332656"/>
            <a:ext cx="7597352" cy="584775"/>
          </a:xfrm>
          <a:prstGeom prst="rect">
            <a:avLst/>
          </a:prstGeom>
          <a:noFill/>
        </p:spPr>
        <p:txBody>
          <a:bodyPr wrap="square" rtlCol="0">
            <a:spAutoFit/>
          </a:bodyPr>
          <a:lstStyle/>
          <a:p>
            <a:pPr algn="ctr"/>
            <a:r>
              <a:rPr lang="bg-BG" sz="1600" b="1" dirty="0" smtClean="0">
                <a:solidFill>
                  <a:srgbClr val="C00000"/>
                </a:solidFill>
              </a:rPr>
              <a:t>НАЦИОНАЛЕН ЦЕНТЪР ЗА ПАРЛАМЕНТАРНИ ИЗСЛЕДВАНИЯ</a:t>
            </a:r>
            <a:endParaRPr lang="en-US" sz="1600" b="1" dirty="0" smtClean="0">
              <a:solidFill>
                <a:srgbClr val="C00000"/>
              </a:solidFill>
            </a:endParaRPr>
          </a:p>
          <a:p>
            <a:pPr algn="ctr"/>
            <a:r>
              <a:rPr lang="en-US" sz="1600" b="1" dirty="0" smtClean="0">
                <a:solidFill>
                  <a:srgbClr val="C00000"/>
                </a:solidFill>
              </a:rPr>
              <a:t>________________________________________________________________________</a:t>
            </a:r>
            <a:endParaRPr lang="bg-BG" sz="1600" b="1" dirty="0">
              <a:solidFill>
                <a:srgbClr val="C00000"/>
              </a:solidFill>
            </a:endParaRPr>
          </a:p>
        </p:txBody>
      </p:sp>
    </p:spTree>
    <p:extLst>
      <p:ext uri="{BB962C8B-B14F-4D97-AF65-F5344CB8AC3E}">
        <p14:creationId xmlns:p14="http://schemas.microsoft.com/office/powerpoint/2010/main" val="2616058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424936" cy="792088"/>
          </a:xfrm>
          <a:ln>
            <a:solidFill>
              <a:schemeClr val="bg2">
                <a:lumMod val="50000"/>
              </a:schemeClr>
            </a:solidFill>
          </a:ln>
        </p:spPr>
        <p:txBody>
          <a:bodyPr/>
          <a:lstStyle/>
          <a:p>
            <a:r>
              <a:rPr lang="bg-BG" b="1" dirty="0" smtClean="0">
                <a:solidFill>
                  <a:srgbClr val="C00000"/>
                </a:solidFill>
              </a:rPr>
              <a:t>Цели на ЗБЖИРБ</a:t>
            </a:r>
            <a:endParaRPr lang="bg-BG" b="1" dirty="0">
              <a:solidFill>
                <a:srgbClr val="C00000"/>
              </a:solidFill>
            </a:endParaRPr>
          </a:p>
        </p:txBody>
      </p:sp>
      <p:sp>
        <p:nvSpPr>
          <p:cNvPr id="4" name="Rectangle 3"/>
          <p:cNvSpPr/>
          <p:nvPr/>
        </p:nvSpPr>
        <p:spPr>
          <a:xfrm>
            <a:off x="251520" y="1844824"/>
            <a:ext cx="8424936" cy="3831818"/>
          </a:xfrm>
          <a:prstGeom prst="rect">
            <a:avLst/>
          </a:prstGeom>
          <a:solidFill>
            <a:schemeClr val="accent2">
              <a:lumMod val="20000"/>
              <a:lumOff val="80000"/>
            </a:schemeClr>
          </a:solidFill>
        </p:spPr>
        <p:txBody>
          <a:bodyPr wrap="square">
            <a:spAutoFit/>
          </a:bodyPr>
          <a:lstStyle/>
          <a:p>
            <a:pPr indent="457200" algn="just">
              <a:lnSpc>
                <a:spcPct val="150000"/>
              </a:lnSpc>
            </a:pPr>
            <a:r>
              <a:rPr lang="bg-BG" dirty="0"/>
              <a:t>Екипът, провеждащ последващата оценка на въздействието на ЗБЖИРБ, дефинира вторично целите на законодателната интервенция на база надеждни източници на информация както следва:</a:t>
            </a:r>
            <a:endParaRPr lang="en-US" dirty="0"/>
          </a:p>
          <a:p>
            <a:pPr algn="just">
              <a:lnSpc>
                <a:spcPct val="150000"/>
              </a:lnSpc>
            </a:pPr>
            <a:endParaRPr lang="bg-BG" dirty="0" smtClean="0"/>
          </a:p>
          <a:p>
            <a:pPr marL="285750" indent="-285750" algn="just">
              <a:lnSpc>
                <a:spcPct val="150000"/>
              </a:lnSpc>
              <a:buFont typeface="Wingdings" panose="05000000000000000000" pitchFamily="2" charset="2"/>
              <a:buChar char="q"/>
            </a:pPr>
            <a:r>
              <a:rPr lang="bg-BG" dirty="0" smtClean="0"/>
              <a:t>Съхраняване </a:t>
            </a:r>
            <a:r>
              <a:rPr lang="bg-BG" dirty="0"/>
              <a:t>на националната, културната и религиозната идентичност на българите, живеещи извън Република </a:t>
            </a:r>
            <a:r>
              <a:rPr lang="bg-BG" dirty="0" smtClean="0"/>
              <a:t>България</a:t>
            </a:r>
            <a:endParaRPr lang="en-US" dirty="0"/>
          </a:p>
          <a:p>
            <a:pPr marL="285750" indent="-285750" algn="just">
              <a:lnSpc>
                <a:spcPct val="150000"/>
              </a:lnSpc>
              <a:buFont typeface="Wingdings" panose="05000000000000000000" pitchFamily="2" charset="2"/>
              <a:buChar char="q"/>
            </a:pPr>
            <a:endParaRPr lang="bg-BG" dirty="0" smtClean="0"/>
          </a:p>
          <a:p>
            <a:pPr marL="285750" indent="-285750" algn="just">
              <a:lnSpc>
                <a:spcPct val="150000"/>
              </a:lnSpc>
              <a:buFont typeface="Wingdings" panose="05000000000000000000" pitchFamily="2" charset="2"/>
              <a:buChar char="q"/>
            </a:pPr>
            <a:r>
              <a:rPr lang="bg-BG" dirty="0" smtClean="0"/>
              <a:t>Приобщаване </a:t>
            </a:r>
            <a:r>
              <a:rPr lang="bg-BG" dirty="0"/>
              <a:t>и включване на българите, живеещи </a:t>
            </a:r>
            <a:r>
              <a:rPr lang="bg-BG" dirty="0" smtClean="0"/>
              <a:t>извън страната, </a:t>
            </a:r>
            <a:r>
              <a:rPr lang="bg-BG" dirty="0"/>
              <a:t>към държавния и обществено-политически живот в </a:t>
            </a:r>
            <a:r>
              <a:rPr lang="bg-BG" dirty="0" smtClean="0"/>
              <a:t>България</a:t>
            </a:r>
            <a:endParaRPr lang="bg-BG" dirty="0"/>
          </a:p>
        </p:txBody>
      </p:sp>
    </p:spTree>
    <p:extLst>
      <p:ext uri="{BB962C8B-B14F-4D97-AF65-F5344CB8AC3E}">
        <p14:creationId xmlns:p14="http://schemas.microsoft.com/office/powerpoint/2010/main" val="1710909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1418" y="31802"/>
            <a:ext cx="8147248" cy="1020934"/>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2000" b="1" dirty="0"/>
              <a:t>Основни въздействия и изводи от прилагането на Закона за българите, живеещи извън Република България</a:t>
            </a:r>
          </a:p>
        </p:txBody>
      </p:sp>
      <p:sp>
        <p:nvSpPr>
          <p:cNvPr id="5" name="Rectangle 4"/>
          <p:cNvSpPr/>
          <p:nvPr/>
        </p:nvSpPr>
        <p:spPr>
          <a:xfrm>
            <a:off x="320830" y="1599178"/>
            <a:ext cx="8388424" cy="4832092"/>
          </a:xfrm>
          <a:prstGeom prst="rect">
            <a:avLst/>
          </a:prstGeom>
          <a:solidFill>
            <a:schemeClr val="accent2">
              <a:lumMod val="20000"/>
              <a:lumOff val="80000"/>
            </a:schemeClr>
          </a:solidFill>
        </p:spPr>
        <p:txBody>
          <a:bodyPr wrap="square">
            <a:spAutoFit/>
          </a:bodyPr>
          <a:lstStyle/>
          <a:p>
            <a:pPr marL="285750" indent="-285750" algn="just">
              <a:buFont typeface="Wingdings" panose="05000000000000000000" pitchFamily="2" charset="2"/>
              <a:buChar char="v"/>
            </a:pPr>
            <a:r>
              <a:rPr lang="bg-BG" b="1" dirty="0">
                <a:solidFill>
                  <a:srgbClr val="C00000"/>
                </a:solidFill>
                <a:effectLst>
                  <a:outerShdw blurRad="38100" dist="38100" dir="2700000" algn="tl">
                    <a:srgbClr val="000000">
                      <a:alpha val="43137"/>
                    </a:srgbClr>
                  </a:outerShdw>
                </a:effectLst>
              </a:rPr>
              <a:t>Л</a:t>
            </a:r>
            <a:r>
              <a:rPr lang="bg-BG" b="1" dirty="0" smtClean="0">
                <a:solidFill>
                  <a:srgbClr val="C00000"/>
                </a:solidFill>
                <a:effectLst>
                  <a:outerShdw blurRad="38100" dist="38100" dir="2700000" algn="tl">
                    <a:srgbClr val="000000">
                      <a:alpha val="43137"/>
                    </a:srgbClr>
                  </a:outerShdw>
                </a:effectLst>
              </a:rPr>
              <a:t>ипсата на утвърден цялостен финансов механизъм и материална обезпеченост на политиките</a:t>
            </a:r>
            <a:r>
              <a:rPr lang="bg-BG" dirty="0" smtClean="0"/>
              <a:t>, насочени към българите, живеещи извън Република България, не позволява неговото използване като ефективен инструмент в политиката за оказване на подкрепа на българските граждани в чужбина и за опазване на българската култура и традиции зад граница</a:t>
            </a:r>
          </a:p>
          <a:p>
            <a:pPr marL="285750" indent="-285750" algn="just">
              <a:spcBef>
                <a:spcPts val="1200"/>
              </a:spcBef>
              <a:buFont typeface="Wingdings" panose="05000000000000000000" pitchFamily="2" charset="2"/>
              <a:buChar char="v"/>
            </a:pPr>
            <a:r>
              <a:rPr lang="bg-BG" b="1" dirty="0" smtClean="0">
                <a:solidFill>
                  <a:srgbClr val="C00000"/>
                </a:solidFill>
                <a:effectLst>
                  <a:outerShdw blurRad="38100" dist="38100" dir="2700000" algn="tl">
                    <a:srgbClr val="000000">
                      <a:alpha val="43137"/>
                    </a:srgbClr>
                  </a:outerShdw>
                </a:effectLst>
              </a:rPr>
              <a:t>Не е разработен и приет правилник за прилагането на ЗБЖИРБ</a:t>
            </a:r>
            <a:r>
              <a:rPr lang="bg-BG" dirty="0" smtClean="0"/>
              <a:t>, което е основна предпоставка за липсата на координация и взаимодействие между институциите, активно участващи в реализирането на политиките към българите, живеещи извън Република България</a:t>
            </a:r>
          </a:p>
          <a:p>
            <a:pPr marL="285750" indent="-285750" algn="just">
              <a:spcBef>
                <a:spcPts val="1200"/>
              </a:spcBef>
              <a:buFont typeface="Wingdings" panose="05000000000000000000" pitchFamily="2" charset="2"/>
              <a:buChar char="v"/>
            </a:pPr>
            <a:r>
              <a:rPr lang="bg-BG" b="1" dirty="0">
                <a:solidFill>
                  <a:srgbClr val="C00000"/>
                </a:solidFill>
                <a:effectLst>
                  <a:outerShdw blurRad="38100" dist="38100" dir="2700000" algn="tl">
                    <a:srgbClr val="000000">
                      <a:alpha val="43137"/>
                    </a:srgbClr>
                  </a:outerShdw>
                </a:effectLst>
              </a:rPr>
              <a:t>З</a:t>
            </a:r>
            <a:r>
              <a:rPr lang="bg-BG" b="1" dirty="0" smtClean="0">
                <a:solidFill>
                  <a:srgbClr val="C00000"/>
                </a:solidFill>
                <a:effectLst>
                  <a:outerShdw blurRad="38100" dist="38100" dir="2700000" algn="tl">
                    <a:srgbClr val="000000">
                      <a:alpha val="43137"/>
                    </a:srgbClr>
                  </a:outerShdw>
                </a:effectLst>
              </a:rPr>
              <a:t>начителна част от функциите на отделните институции</a:t>
            </a:r>
            <a:r>
              <a:rPr lang="bg-BG" dirty="0" smtClean="0"/>
              <a:t>, изпълнявани във връзка с осъществяване на държавна политика, насочена към българите, живеещи извън страната, </a:t>
            </a:r>
            <a:r>
              <a:rPr lang="bg-BG" b="1" dirty="0" smtClean="0">
                <a:solidFill>
                  <a:srgbClr val="C00000"/>
                </a:solidFill>
                <a:effectLst>
                  <a:outerShdw blurRad="38100" dist="38100" dir="2700000" algn="tl">
                    <a:srgbClr val="000000">
                      <a:alpha val="43137"/>
                    </a:srgbClr>
                  </a:outerShdw>
                </a:effectLst>
              </a:rPr>
              <a:t>се извършват на основание на разпоредбите на други нормативни актове, а не на ЗБЖИРБ</a:t>
            </a:r>
            <a:endParaRPr lang="bg-BG" dirty="0"/>
          </a:p>
        </p:txBody>
      </p:sp>
    </p:spTree>
    <p:extLst>
      <p:ext uri="{BB962C8B-B14F-4D97-AF65-F5344CB8AC3E}">
        <p14:creationId xmlns:p14="http://schemas.microsoft.com/office/powerpoint/2010/main" val="1239415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1418" y="31802"/>
            <a:ext cx="8147248"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bg-BG" sz="2000" b="1" dirty="0"/>
          </a:p>
        </p:txBody>
      </p:sp>
      <p:sp>
        <p:nvSpPr>
          <p:cNvPr id="5" name="Rectangle 4"/>
          <p:cNvSpPr/>
          <p:nvPr/>
        </p:nvSpPr>
        <p:spPr>
          <a:xfrm>
            <a:off x="395536" y="1582341"/>
            <a:ext cx="7992888" cy="3416320"/>
          </a:xfrm>
          <a:prstGeom prst="rect">
            <a:avLst/>
          </a:prstGeom>
          <a:solidFill>
            <a:schemeClr val="accent1">
              <a:lumMod val="20000"/>
              <a:lumOff val="80000"/>
            </a:schemeClr>
          </a:solidFill>
        </p:spPr>
        <p:txBody>
          <a:bodyPr wrap="square">
            <a:spAutoFit/>
          </a:bodyPr>
          <a:lstStyle/>
          <a:p>
            <a:pPr marL="285750" indent="-285750" algn="just">
              <a:lnSpc>
                <a:spcPct val="150000"/>
              </a:lnSpc>
              <a:buFont typeface="Wingdings" panose="05000000000000000000" pitchFamily="2" charset="2"/>
              <a:buChar char="v"/>
            </a:pPr>
            <a:r>
              <a:rPr lang="bg-BG" b="1" dirty="0">
                <a:solidFill>
                  <a:srgbClr val="C00000"/>
                </a:solidFill>
                <a:effectLst>
                  <a:outerShdw blurRad="38100" dist="38100" dir="2700000" algn="tl">
                    <a:srgbClr val="000000">
                      <a:alpha val="43137"/>
                    </a:srgbClr>
                  </a:outerShdw>
                </a:effectLst>
              </a:rPr>
              <a:t>Заинтересованите страни, които търпят ефектите от политиките към българите, живеещи извън страната, са неудовлетворени </a:t>
            </a:r>
            <a:r>
              <a:rPr lang="bg-BG" dirty="0"/>
              <a:t>както от степента, в която са включени в обществено-политическия живот в страната, така и от липсата на координация и активно взаимодействие между институциите и съответно оценяват като незадоволителна подкрепата, която получават от държавните, неправителствени и академични институции.</a:t>
            </a:r>
          </a:p>
        </p:txBody>
      </p:sp>
      <p:sp>
        <p:nvSpPr>
          <p:cNvPr id="7" name="Title 1"/>
          <p:cNvSpPr txBox="1">
            <a:spLocks/>
          </p:cNvSpPr>
          <p:nvPr/>
        </p:nvSpPr>
        <p:spPr>
          <a:xfrm>
            <a:off x="441418" y="31802"/>
            <a:ext cx="8147248" cy="1020934"/>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2000" b="1" dirty="0"/>
              <a:t>Основни въздействия и изводи от прилагането на Закона за българите, живеещи извън Република България</a:t>
            </a:r>
          </a:p>
        </p:txBody>
      </p:sp>
    </p:spTree>
    <p:extLst>
      <p:ext uri="{BB962C8B-B14F-4D97-AF65-F5344CB8AC3E}">
        <p14:creationId xmlns:p14="http://schemas.microsoft.com/office/powerpoint/2010/main" val="3074526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1418" y="31802"/>
            <a:ext cx="8147248"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bg-BG" sz="2000" b="1" dirty="0"/>
          </a:p>
        </p:txBody>
      </p:sp>
      <p:sp>
        <p:nvSpPr>
          <p:cNvPr id="6" name="Rectangle 5"/>
          <p:cNvSpPr/>
          <p:nvPr/>
        </p:nvSpPr>
        <p:spPr>
          <a:xfrm>
            <a:off x="323528" y="1412776"/>
            <a:ext cx="8265138" cy="4708981"/>
          </a:xfrm>
          <a:prstGeom prst="rect">
            <a:avLst/>
          </a:prstGeom>
          <a:solidFill>
            <a:schemeClr val="accent1">
              <a:lumMod val="20000"/>
              <a:lumOff val="80000"/>
            </a:schemeClr>
          </a:solidFill>
        </p:spPr>
        <p:txBody>
          <a:bodyPr wrap="square">
            <a:spAutoFit/>
          </a:bodyPr>
          <a:lstStyle/>
          <a:p>
            <a:pPr algn="just"/>
            <a:r>
              <a:rPr lang="bg-BG" dirty="0"/>
              <a:t>Анализът на събраните данни за целите на извършената оценка на въздействието показва </a:t>
            </a:r>
            <a:r>
              <a:rPr lang="bg-BG" b="1" dirty="0">
                <a:solidFill>
                  <a:srgbClr val="C00000"/>
                </a:solidFill>
                <a:effectLst>
                  <a:outerShdw blurRad="38100" dist="38100" dir="2700000" algn="tl">
                    <a:srgbClr val="000000">
                      <a:alpha val="43137"/>
                    </a:srgbClr>
                  </a:outerShdw>
                </a:effectLst>
              </a:rPr>
              <a:t>частично изпълнение на целите на нормативния акт</a:t>
            </a:r>
            <a:r>
              <a:rPr lang="bg-BG" b="1" dirty="0"/>
              <a:t> </a:t>
            </a:r>
            <a:r>
              <a:rPr lang="bg-BG" dirty="0"/>
              <a:t>в областта на:</a:t>
            </a:r>
            <a:endParaRPr lang="en-US" dirty="0"/>
          </a:p>
          <a:p>
            <a:pPr marL="285750" lvl="0" indent="-285750" algn="just">
              <a:spcBef>
                <a:spcPts val="1200"/>
              </a:spcBef>
              <a:buFont typeface="Wingdings" panose="05000000000000000000" pitchFamily="2" charset="2"/>
              <a:buChar char="v"/>
            </a:pPr>
            <a:r>
              <a:rPr lang="bg-BG" b="1" dirty="0">
                <a:solidFill>
                  <a:srgbClr val="C00000"/>
                </a:solidFill>
                <a:effectLst>
                  <a:outerShdw blurRad="38100" dist="38100" dir="2700000" algn="tl">
                    <a:srgbClr val="000000">
                      <a:alpha val="43137"/>
                    </a:srgbClr>
                  </a:outerShdw>
                </a:effectLst>
              </a:rPr>
              <a:t>осъществяване на образователна и културна дейност </a:t>
            </a:r>
            <a:r>
              <a:rPr lang="bg-BG" dirty="0"/>
              <a:t>сред българите в чужбина (включително осигуряването на по-добра междуинституционална координация по отношение на осъществяването на образователна и културна дейност сред българите в чужбина</a:t>
            </a:r>
            <a:r>
              <a:rPr lang="bg-BG" dirty="0" smtClean="0"/>
              <a:t>)</a:t>
            </a:r>
            <a:endParaRPr lang="en-US" dirty="0"/>
          </a:p>
          <a:p>
            <a:pPr marL="285750" lvl="0" indent="-285750" algn="just">
              <a:spcBef>
                <a:spcPts val="1200"/>
              </a:spcBef>
              <a:buFont typeface="Wingdings" panose="05000000000000000000" pitchFamily="2" charset="2"/>
              <a:buChar char="v"/>
            </a:pPr>
            <a:r>
              <a:rPr lang="bg-BG" b="1" dirty="0">
                <a:solidFill>
                  <a:srgbClr val="C00000"/>
                </a:solidFill>
                <a:effectLst>
                  <a:outerShdw blurRad="38100" dist="38100" dir="2700000" algn="tl">
                    <a:srgbClr val="000000">
                      <a:alpha val="43137"/>
                    </a:srgbClr>
                  </a:outerShdw>
                </a:effectLst>
              </a:rPr>
              <a:t>подобряване на условията за осъществяване на ефективни образователно-възпитателни дейности</a:t>
            </a:r>
            <a:r>
              <a:rPr lang="bg-BG" dirty="0"/>
              <a:t>, съдействащи за укрепване на българската духовност, за съхраняване на националното самосъзнание, бит и </a:t>
            </a:r>
            <a:r>
              <a:rPr lang="bg-BG" dirty="0" smtClean="0"/>
              <a:t>култура</a:t>
            </a:r>
            <a:endParaRPr lang="en-US" dirty="0"/>
          </a:p>
          <a:p>
            <a:pPr marL="285750" lvl="0" indent="-285750" algn="just">
              <a:spcBef>
                <a:spcPts val="1200"/>
              </a:spcBef>
              <a:buFont typeface="Wingdings" panose="05000000000000000000" pitchFamily="2" charset="2"/>
              <a:buChar char="v"/>
            </a:pPr>
            <a:r>
              <a:rPr lang="bg-BG" b="1" dirty="0">
                <a:solidFill>
                  <a:srgbClr val="C00000"/>
                </a:solidFill>
                <a:effectLst>
                  <a:outerShdw blurRad="38100" dist="38100" dir="2700000" algn="tl">
                    <a:srgbClr val="000000">
                      <a:alpha val="43137"/>
                    </a:srgbClr>
                  </a:outerShdw>
                </a:effectLst>
              </a:rPr>
              <a:t>координация между институциите </a:t>
            </a:r>
            <a:r>
              <a:rPr lang="bg-BG" dirty="0"/>
              <a:t>при реализирането на политиките за съхранение на религиозната идентичност на българските общности зад </a:t>
            </a:r>
            <a:r>
              <a:rPr lang="bg-BG" dirty="0" smtClean="0"/>
              <a:t>граница</a:t>
            </a:r>
            <a:endParaRPr lang="en-US" dirty="0"/>
          </a:p>
        </p:txBody>
      </p:sp>
      <p:sp>
        <p:nvSpPr>
          <p:cNvPr id="7" name="Title 1"/>
          <p:cNvSpPr txBox="1">
            <a:spLocks/>
          </p:cNvSpPr>
          <p:nvPr/>
        </p:nvSpPr>
        <p:spPr>
          <a:xfrm>
            <a:off x="441418" y="31802"/>
            <a:ext cx="8147248" cy="1020934"/>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2000" b="1" dirty="0"/>
              <a:t>Основни въздействия и изводи от прилагането на Закона за българите, живеещи извън Република България</a:t>
            </a:r>
          </a:p>
        </p:txBody>
      </p:sp>
    </p:spTree>
    <p:extLst>
      <p:ext uri="{BB962C8B-B14F-4D97-AF65-F5344CB8AC3E}">
        <p14:creationId xmlns:p14="http://schemas.microsoft.com/office/powerpoint/2010/main" val="2126537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31802"/>
            <a:ext cx="8265138"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bg-BG" sz="2000" b="1" dirty="0"/>
          </a:p>
        </p:txBody>
      </p:sp>
      <p:sp>
        <p:nvSpPr>
          <p:cNvPr id="5" name="Rectangle 4"/>
          <p:cNvSpPr/>
          <p:nvPr/>
        </p:nvSpPr>
        <p:spPr>
          <a:xfrm>
            <a:off x="179512" y="1052736"/>
            <a:ext cx="8409154" cy="5786199"/>
          </a:xfrm>
          <a:prstGeom prst="rect">
            <a:avLst/>
          </a:prstGeom>
          <a:solidFill>
            <a:schemeClr val="accent2">
              <a:lumMod val="20000"/>
              <a:lumOff val="80000"/>
            </a:schemeClr>
          </a:solidFill>
        </p:spPr>
        <p:txBody>
          <a:bodyPr wrap="square">
            <a:spAutoFit/>
          </a:bodyPr>
          <a:lstStyle/>
          <a:p>
            <a:pPr algn="just"/>
            <a:r>
              <a:rPr lang="bg-BG" b="1" dirty="0" smtClean="0">
                <a:solidFill>
                  <a:srgbClr val="C00000"/>
                </a:solidFill>
                <a:effectLst>
                  <a:outerShdw blurRad="38100" dist="38100" dir="2700000" algn="tl">
                    <a:srgbClr val="000000">
                      <a:alpha val="43137"/>
                    </a:srgbClr>
                  </a:outerShdw>
                </a:effectLst>
              </a:rPr>
              <a:t>Целта на нормативния акт, отнасяща се до приобщаването и включване на българите, живеещи извън страната, към държавния и обществено-политически живот в България</a:t>
            </a:r>
            <a:r>
              <a:rPr lang="bg-BG" dirty="0" smtClean="0"/>
              <a:t>, включително чрез децентрализация на начините на финансиране на инициативите и програмите, насочени към българите, живеещи извън страната, </a:t>
            </a:r>
            <a:r>
              <a:rPr lang="bg-BG" b="1" dirty="0" smtClean="0">
                <a:solidFill>
                  <a:srgbClr val="C00000"/>
                </a:solidFill>
                <a:effectLst>
                  <a:outerShdw blurRad="38100" dist="38100" dir="2700000" algn="tl">
                    <a:srgbClr val="000000">
                      <a:alpha val="43137"/>
                    </a:srgbClr>
                  </a:outerShdw>
                </a:effectLst>
              </a:rPr>
              <a:t>не е изпълнена</a:t>
            </a:r>
            <a:r>
              <a:rPr lang="bg-BG" dirty="0" smtClean="0"/>
              <a:t>:</a:t>
            </a:r>
          </a:p>
          <a:p>
            <a:pPr algn="just"/>
            <a:endParaRPr lang="bg-BG" dirty="0" smtClean="0"/>
          </a:p>
          <a:p>
            <a:pPr marL="285750" indent="-285750" algn="just">
              <a:buFont typeface="Wingdings" panose="05000000000000000000" pitchFamily="2" charset="2"/>
              <a:buChar char="v"/>
            </a:pPr>
            <a:r>
              <a:rPr lang="bg-BG" dirty="0" smtClean="0"/>
              <a:t>Регламентираният в ЗБЖИРБ (Глава четвърта) Национален съвет на българите, живеещи извън Република България, не е създаден, което възпрепятства в значителна степен изпълнението на целите на ЗБЖИРБ, доколкото съгласно разпоредбите, разписани в него, на Националния съвет са вменени множество функции от съществено значение за защита на интересите на българите, живеещи извън Република България</a:t>
            </a:r>
          </a:p>
          <a:p>
            <a:pPr marL="285750" indent="-285750" algn="just">
              <a:spcBef>
                <a:spcPts val="1200"/>
              </a:spcBef>
              <a:buFont typeface="Wingdings" panose="05000000000000000000" pitchFamily="2" charset="2"/>
              <a:buChar char="v"/>
            </a:pPr>
            <a:r>
              <a:rPr lang="bg-BG" dirty="0" smtClean="0"/>
              <a:t>Създадената със ЗБЖИРБ възможност за формиране към дипломатическите представителства на Република България, в които има български общности или български национални малцинства, на консултативни съвети на българите, живеещи извън Република България, не е реализирана</a:t>
            </a:r>
          </a:p>
          <a:p>
            <a:pPr algn="just"/>
            <a:endParaRPr lang="bg-BG" dirty="0"/>
          </a:p>
        </p:txBody>
      </p:sp>
      <p:sp>
        <p:nvSpPr>
          <p:cNvPr id="6" name="Title 1"/>
          <p:cNvSpPr txBox="1">
            <a:spLocks/>
          </p:cNvSpPr>
          <p:nvPr/>
        </p:nvSpPr>
        <p:spPr>
          <a:xfrm>
            <a:off x="179512" y="31802"/>
            <a:ext cx="8409154" cy="948926"/>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2000" b="1" dirty="0"/>
              <a:t>Основни въздействия и изводи от прилагането на Закона за българите, живеещи извън Република България</a:t>
            </a:r>
          </a:p>
        </p:txBody>
      </p:sp>
    </p:spTree>
    <p:extLst>
      <p:ext uri="{BB962C8B-B14F-4D97-AF65-F5344CB8AC3E}">
        <p14:creationId xmlns:p14="http://schemas.microsoft.com/office/powerpoint/2010/main" val="773563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1418" y="31802"/>
            <a:ext cx="8147248"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bg-BG" sz="2000" b="1" dirty="0"/>
          </a:p>
        </p:txBody>
      </p:sp>
      <p:sp>
        <p:nvSpPr>
          <p:cNvPr id="2" name="Rectangle 1"/>
          <p:cNvSpPr/>
          <p:nvPr/>
        </p:nvSpPr>
        <p:spPr>
          <a:xfrm>
            <a:off x="251520" y="1305342"/>
            <a:ext cx="8337146" cy="4678204"/>
          </a:xfrm>
          <a:prstGeom prst="rect">
            <a:avLst/>
          </a:prstGeom>
          <a:solidFill>
            <a:schemeClr val="accent2">
              <a:lumMod val="20000"/>
              <a:lumOff val="80000"/>
            </a:schemeClr>
          </a:solidFill>
        </p:spPr>
        <p:txBody>
          <a:bodyPr wrap="square">
            <a:spAutoFit/>
          </a:bodyPr>
          <a:lstStyle/>
          <a:p>
            <a:pPr indent="457200" algn="just"/>
            <a:r>
              <a:rPr lang="bg-BG" dirty="0" smtClean="0"/>
              <a:t>Анализът на данните, извършен за целите на последващата оценка на въздействието на ЗБЖИРБ, показа, че </a:t>
            </a:r>
            <a:r>
              <a:rPr lang="bg-BG" b="1" dirty="0" smtClean="0">
                <a:solidFill>
                  <a:srgbClr val="C00000"/>
                </a:solidFill>
                <a:effectLst>
                  <a:outerShdw blurRad="38100" dist="38100" dir="2700000" algn="tl">
                    <a:srgbClr val="000000">
                      <a:alpha val="43137"/>
                    </a:srgbClr>
                  </a:outerShdw>
                </a:effectLst>
              </a:rPr>
              <a:t>дори частичното изпълнение на целите в значителната си част не се основава на създадени механизми в резултат от приложението на ЗБЖИРБ</a:t>
            </a:r>
            <a:r>
              <a:rPr lang="bg-BG" dirty="0" smtClean="0"/>
              <a:t>. Значителна част от функциите на отделните институции, изпълнявани във връзка с осъществяване на държавна политика, насочена към българите, живеещи извън страната, се извършват на основание на разпоредбите на други законови и подзаконови актове, а не на ЗБЖИРБ. </a:t>
            </a:r>
          </a:p>
          <a:p>
            <a:pPr indent="457200" algn="just">
              <a:spcBef>
                <a:spcPts val="1200"/>
              </a:spcBef>
            </a:pPr>
            <a:r>
              <a:rPr lang="bg-BG" b="1" dirty="0">
                <a:solidFill>
                  <a:srgbClr val="C00000"/>
                </a:solidFill>
                <a:effectLst>
                  <a:outerShdw blurRad="38100" dist="38100" dir="2700000" algn="tl">
                    <a:srgbClr val="000000">
                      <a:alpha val="43137"/>
                    </a:srgbClr>
                  </a:outerShdw>
                </a:effectLst>
              </a:rPr>
              <a:t>Целите на ЗБЖИРБ не са постигнати</a:t>
            </a:r>
            <a:r>
              <a:rPr lang="bg-BG" dirty="0"/>
              <a:t>, а липсата на правилник за приложение на ЗБЖИРБ и други подзаконови актове, свързани с изпълнението на закона, затруднява </a:t>
            </a:r>
            <a:r>
              <a:rPr lang="bg-BG" dirty="0" err="1"/>
              <a:t>междуинституционалното</a:t>
            </a:r>
            <a:r>
              <a:rPr lang="bg-BG" dirty="0"/>
              <a:t> сътрудничество и създава предпоставки за: дублиране на дейности в различни институции; липса на ясно разписани отговорности на целевите групи, отговорни за изпълнението на политиките към българите, живеещи извън страната, а като резултат – неефективно използване на финансов и експертен ресурс</a:t>
            </a:r>
            <a:r>
              <a:rPr lang="bg-BG" dirty="0" smtClean="0"/>
              <a:t>.</a:t>
            </a:r>
            <a:endParaRPr lang="bg-BG" dirty="0"/>
          </a:p>
        </p:txBody>
      </p:sp>
      <p:sp>
        <p:nvSpPr>
          <p:cNvPr id="5" name="Title 1"/>
          <p:cNvSpPr txBox="1">
            <a:spLocks/>
          </p:cNvSpPr>
          <p:nvPr/>
        </p:nvSpPr>
        <p:spPr>
          <a:xfrm>
            <a:off x="251520" y="31802"/>
            <a:ext cx="8337146" cy="1020934"/>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2000" b="1" dirty="0"/>
              <a:t>Основни въздействия и изводи от прилагането на Закона за българите, живеещи извън Република България</a:t>
            </a:r>
          </a:p>
        </p:txBody>
      </p:sp>
    </p:spTree>
    <p:extLst>
      <p:ext uri="{BB962C8B-B14F-4D97-AF65-F5344CB8AC3E}">
        <p14:creationId xmlns:p14="http://schemas.microsoft.com/office/powerpoint/2010/main" val="1426959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1418" y="31802"/>
            <a:ext cx="8147248"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bg-BG" sz="2000" b="1" dirty="0"/>
          </a:p>
        </p:txBody>
      </p:sp>
      <p:sp>
        <p:nvSpPr>
          <p:cNvPr id="2" name="Rectangle 1"/>
          <p:cNvSpPr/>
          <p:nvPr/>
        </p:nvSpPr>
        <p:spPr>
          <a:xfrm>
            <a:off x="251520" y="1196752"/>
            <a:ext cx="8337146" cy="5232202"/>
          </a:xfrm>
          <a:prstGeom prst="rect">
            <a:avLst/>
          </a:prstGeom>
          <a:solidFill>
            <a:schemeClr val="accent2">
              <a:lumMod val="20000"/>
              <a:lumOff val="80000"/>
            </a:schemeClr>
          </a:solidFill>
        </p:spPr>
        <p:txBody>
          <a:bodyPr wrap="square">
            <a:spAutoFit/>
          </a:bodyPr>
          <a:lstStyle/>
          <a:p>
            <a:pPr indent="457200" algn="just">
              <a:lnSpc>
                <a:spcPct val="150000"/>
              </a:lnSpc>
            </a:pPr>
            <a:r>
              <a:rPr lang="bg-BG" dirty="0" smtClean="0"/>
              <a:t>Липсата на междуинституционална координация (доколкото дейностите, които следва да бъдат извършени по изпълнението на ЗБЖИРБ, са многостранни и излизат извън компетенциите на една единствена институция), обособена финансова рамка и подзаконова нормативна база, регулираща изпълнението на ЗБЖИРБ, води до </a:t>
            </a:r>
            <a:r>
              <a:rPr lang="bg-BG" b="1" dirty="0" smtClean="0">
                <a:solidFill>
                  <a:srgbClr val="C00000"/>
                </a:solidFill>
              </a:rPr>
              <a:t>непрозрачност на резултатите от приложението на закона</a:t>
            </a:r>
            <a:r>
              <a:rPr lang="bg-BG" dirty="0" smtClean="0"/>
              <a:t>. Последващата оценка на въздействието на ЗБЖИРБ установи ниска степен на отчетност на институциите, компетентни за изпълнението на закона, както и липсата на междуинституционална координация.</a:t>
            </a:r>
          </a:p>
          <a:p>
            <a:pPr indent="457200" algn="just">
              <a:lnSpc>
                <a:spcPct val="150000"/>
              </a:lnSpc>
              <a:spcBef>
                <a:spcPts val="1200"/>
              </a:spcBef>
            </a:pPr>
            <a:r>
              <a:rPr lang="bg-BG" b="1" dirty="0" smtClean="0">
                <a:solidFill>
                  <a:srgbClr val="C00000"/>
                </a:solidFill>
                <a:effectLst>
                  <a:outerShdw blurRad="38100" dist="38100" dir="2700000" algn="tl">
                    <a:srgbClr val="000000">
                      <a:alpha val="43137"/>
                    </a:srgbClr>
                  </a:outerShdw>
                </a:effectLst>
              </a:rPr>
              <a:t>Следователно с висока вероятност може да се твърди, че резултатите от изпълняваните политики биха били същите, дори ако не беше приет законодателният акт, обект на анализа.</a:t>
            </a:r>
            <a:endParaRPr lang="bg-BG" b="1" dirty="0">
              <a:solidFill>
                <a:srgbClr val="C00000"/>
              </a:solidFill>
              <a:effectLst>
                <a:outerShdw blurRad="38100" dist="38100" dir="2700000" algn="tl">
                  <a:srgbClr val="000000">
                    <a:alpha val="43137"/>
                  </a:srgbClr>
                </a:outerShdw>
              </a:effectLst>
            </a:endParaRPr>
          </a:p>
        </p:txBody>
      </p:sp>
      <p:sp>
        <p:nvSpPr>
          <p:cNvPr id="5" name="Title 1"/>
          <p:cNvSpPr txBox="1">
            <a:spLocks/>
          </p:cNvSpPr>
          <p:nvPr/>
        </p:nvSpPr>
        <p:spPr>
          <a:xfrm>
            <a:off x="251520" y="31802"/>
            <a:ext cx="8337146" cy="1020934"/>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2000" b="1" dirty="0"/>
              <a:t>Основни въздействия и изводи от прилагането на Закона за българите, живеещи извън Република България</a:t>
            </a:r>
          </a:p>
        </p:txBody>
      </p:sp>
    </p:spTree>
    <p:extLst>
      <p:ext uri="{BB962C8B-B14F-4D97-AF65-F5344CB8AC3E}">
        <p14:creationId xmlns:p14="http://schemas.microsoft.com/office/powerpoint/2010/main" val="1082205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31802"/>
            <a:ext cx="8337146"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1800" b="1" dirty="0" smtClean="0"/>
              <a:t>Препоръки за последващи действия съгласно чл. 18б от ЗНА.</a:t>
            </a:r>
          </a:p>
          <a:p>
            <a:r>
              <a:rPr lang="bg-BG" sz="1800" b="1" dirty="0" smtClean="0"/>
              <a:t>Варианти на действие</a:t>
            </a:r>
            <a:endParaRPr lang="bg-BG" sz="1800" b="1" dirty="0"/>
          </a:p>
        </p:txBody>
      </p:sp>
      <p:sp>
        <p:nvSpPr>
          <p:cNvPr id="5" name="Rectangle 4"/>
          <p:cNvSpPr/>
          <p:nvPr/>
        </p:nvSpPr>
        <p:spPr>
          <a:xfrm>
            <a:off x="251520" y="1165676"/>
            <a:ext cx="8424936" cy="5647700"/>
          </a:xfrm>
          <a:prstGeom prst="rect">
            <a:avLst/>
          </a:prstGeom>
          <a:solidFill>
            <a:schemeClr val="accent2">
              <a:lumMod val="20000"/>
              <a:lumOff val="80000"/>
            </a:schemeClr>
          </a:solidFill>
        </p:spPr>
        <p:txBody>
          <a:bodyPr wrap="square">
            <a:spAutoFit/>
          </a:bodyPr>
          <a:lstStyle/>
          <a:p>
            <a:pPr indent="457200" algn="just">
              <a:lnSpc>
                <a:spcPct val="150000"/>
              </a:lnSpc>
            </a:pPr>
            <a:r>
              <a:rPr lang="bg-BG" b="1" u="sng" dirty="0">
                <a:solidFill>
                  <a:srgbClr val="C00000"/>
                </a:solidFill>
                <a:effectLst>
                  <a:outerShdw blurRad="38100" dist="38100" dir="2700000" algn="tl">
                    <a:srgbClr val="000000">
                      <a:alpha val="43137"/>
                    </a:srgbClr>
                  </a:outerShdw>
                </a:effectLst>
              </a:rPr>
              <a:t>Вариант 0: „Без намеса“</a:t>
            </a:r>
            <a:endParaRPr lang="en-US" b="1" dirty="0">
              <a:solidFill>
                <a:srgbClr val="C00000"/>
              </a:solidFill>
              <a:effectLst>
                <a:outerShdw blurRad="38100" dist="38100" dir="2700000" algn="tl">
                  <a:srgbClr val="000000">
                    <a:alpha val="43137"/>
                  </a:srgbClr>
                </a:outerShdw>
              </a:effectLst>
            </a:endParaRPr>
          </a:p>
          <a:p>
            <a:pPr indent="457200" algn="just">
              <a:lnSpc>
                <a:spcPct val="150000"/>
              </a:lnSpc>
              <a:spcBef>
                <a:spcPts val="1200"/>
              </a:spcBef>
            </a:pPr>
            <a:r>
              <a:rPr lang="bg-BG" dirty="0"/>
              <a:t>Оценката на въздействието на ЗЖИРБ показва, че значителна част от целите на държавните политики, насочени към българите, живеещи извън страната, се реализират чрез приложението на съществуващите разпоредби на други специални закони.</a:t>
            </a:r>
            <a:endParaRPr lang="en-US" dirty="0"/>
          </a:p>
          <a:p>
            <a:pPr indent="457200" algn="just">
              <a:lnSpc>
                <a:spcPct val="150000"/>
              </a:lnSpc>
            </a:pPr>
            <a:r>
              <a:rPr lang="bg-BG" dirty="0"/>
              <a:t>Извършеният анализ за целите на последващата оценка на въздействието представя резултатите от над двадесетгодишното приложение на ЗБЖИРБ. С голяма доза на вероятност може да се твърди, че </a:t>
            </a:r>
            <a:r>
              <a:rPr lang="bg-BG" b="1" dirty="0">
                <a:solidFill>
                  <a:srgbClr val="C00000"/>
                </a:solidFill>
                <a:effectLst>
                  <a:outerShdw blurRad="38100" dist="38100" dir="2700000" algn="tl">
                    <a:srgbClr val="000000">
                      <a:alpha val="43137"/>
                    </a:srgbClr>
                  </a:outerShdw>
                </a:effectLst>
              </a:rPr>
              <a:t>при избора на този вариант и в бъдеще резултатите биха били аналогични на регистрираните в момента – крайно неудовлетворителни както по отношение на постигане на целите, така и за заинтересованите страни, които търпят ефектите от провежданата политика</a:t>
            </a:r>
            <a:r>
              <a:rPr lang="bg-BG" dirty="0"/>
              <a:t>.</a:t>
            </a:r>
            <a:endParaRPr lang="en-US" dirty="0"/>
          </a:p>
        </p:txBody>
      </p:sp>
    </p:spTree>
    <p:extLst>
      <p:ext uri="{BB962C8B-B14F-4D97-AF65-F5344CB8AC3E}">
        <p14:creationId xmlns:p14="http://schemas.microsoft.com/office/powerpoint/2010/main" val="2969250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31802"/>
            <a:ext cx="8337146"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1800" b="1" dirty="0" smtClean="0"/>
              <a:t>Препоръки за последващи действия съгласно чл. 18б от ЗНА</a:t>
            </a:r>
          </a:p>
          <a:p>
            <a:r>
              <a:rPr lang="bg-BG" sz="1800" b="1" dirty="0" smtClean="0"/>
              <a:t>Варианти на действие</a:t>
            </a:r>
            <a:endParaRPr lang="bg-BG" sz="1800" b="1" dirty="0"/>
          </a:p>
        </p:txBody>
      </p:sp>
      <p:sp>
        <p:nvSpPr>
          <p:cNvPr id="6" name="Rectangle 5"/>
          <p:cNvSpPr/>
          <p:nvPr/>
        </p:nvSpPr>
        <p:spPr>
          <a:xfrm>
            <a:off x="251520" y="1196752"/>
            <a:ext cx="8424936" cy="5493812"/>
          </a:xfrm>
          <a:prstGeom prst="rect">
            <a:avLst/>
          </a:prstGeom>
          <a:solidFill>
            <a:schemeClr val="accent2">
              <a:lumMod val="20000"/>
              <a:lumOff val="80000"/>
            </a:schemeClr>
          </a:solidFill>
        </p:spPr>
        <p:txBody>
          <a:bodyPr wrap="square">
            <a:spAutoFit/>
          </a:bodyPr>
          <a:lstStyle/>
          <a:p>
            <a:pPr indent="457200">
              <a:lnSpc>
                <a:spcPct val="150000"/>
              </a:lnSpc>
            </a:pPr>
            <a:r>
              <a:rPr lang="bg-BG" sz="1700" b="1" u="sng" dirty="0">
                <a:solidFill>
                  <a:srgbClr val="C00000"/>
                </a:solidFill>
                <a:effectLst>
                  <a:outerShdw blurRad="38100" dist="38100" dir="2700000" algn="tl">
                    <a:srgbClr val="000000">
                      <a:alpha val="43137"/>
                    </a:srgbClr>
                  </a:outerShdw>
                </a:effectLst>
              </a:rPr>
              <a:t>Вариант 1: Разработване на проект за изменение и допълнение на ЗБЖИРБ</a:t>
            </a:r>
            <a:endParaRPr lang="en-US" sz="1700" b="1" dirty="0">
              <a:solidFill>
                <a:srgbClr val="C00000"/>
              </a:solidFill>
              <a:effectLst>
                <a:outerShdw blurRad="38100" dist="38100" dir="2700000" algn="tl">
                  <a:srgbClr val="000000">
                    <a:alpha val="43137"/>
                  </a:srgbClr>
                </a:outerShdw>
              </a:effectLst>
            </a:endParaRPr>
          </a:p>
          <a:p>
            <a:pPr indent="457200">
              <a:lnSpc>
                <a:spcPct val="150000"/>
              </a:lnSpc>
            </a:pPr>
            <a:r>
              <a:rPr lang="bg-BG" dirty="0" smtClean="0"/>
              <a:t>При </a:t>
            </a:r>
            <a:r>
              <a:rPr lang="bg-BG" dirty="0"/>
              <a:t>избор на този вариант се изменя и се допълва действащия в момента ЗБЖИРБ, в резултат на което:</a:t>
            </a:r>
            <a:endParaRPr lang="en-US" dirty="0"/>
          </a:p>
          <a:p>
            <a:pPr marL="285750" lvl="0" indent="-285750">
              <a:lnSpc>
                <a:spcPct val="150000"/>
              </a:lnSpc>
              <a:buFont typeface="Wingdings" panose="05000000000000000000" pitchFamily="2" charset="2"/>
              <a:buChar char="v"/>
            </a:pPr>
            <a:r>
              <a:rPr lang="bg-BG" dirty="0"/>
              <a:t>се постига по-голяма конкретност в разпоредбите на нормативния акт;</a:t>
            </a:r>
            <a:endParaRPr lang="en-US" dirty="0"/>
          </a:p>
          <a:p>
            <a:pPr marL="285750" lvl="0" indent="-285750">
              <a:lnSpc>
                <a:spcPct val="150000"/>
              </a:lnSpc>
              <a:buFont typeface="Wingdings" panose="05000000000000000000" pitchFamily="2" charset="2"/>
              <a:buChar char="v"/>
            </a:pPr>
            <a:r>
              <a:rPr lang="bg-BG" dirty="0"/>
              <a:t>Законът за българите, живеещи извън Република България се синхронизира с разпоредбите на останалите нормативни актове, засягащи политиките към българите, живеещи извън Република България;</a:t>
            </a:r>
            <a:endParaRPr lang="en-US" dirty="0"/>
          </a:p>
          <a:p>
            <a:pPr marL="285750" lvl="0" indent="-285750">
              <a:lnSpc>
                <a:spcPct val="150000"/>
              </a:lnSpc>
              <a:buFont typeface="Wingdings" panose="05000000000000000000" pitchFamily="2" charset="2"/>
              <a:buChar char="v"/>
            </a:pPr>
            <a:r>
              <a:rPr lang="bg-BG" dirty="0"/>
              <a:t>се постига по-добра координация между заинтересованите страни, които участват в изпълнението на политиките;</a:t>
            </a:r>
            <a:endParaRPr lang="en-US" dirty="0"/>
          </a:p>
          <a:p>
            <a:pPr marL="285750" lvl="0" indent="-285750">
              <a:lnSpc>
                <a:spcPct val="150000"/>
              </a:lnSpc>
              <a:buFont typeface="Wingdings" panose="05000000000000000000" pitchFamily="2" charset="2"/>
              <a:buChar char="v"/>
            </a:pPr>
            <a:r>
              <a:rPr lang="bg-BG" dirty="0"/>
              <a:t>се постигат частични временни резултати, които не променят качеството и ефективността на цялостната политика;</a:t>
            </a:r>
            <a:endParaRPr lang="en-US" dirty="0"/>
          </a:p>
        </p:txBody>
      </p:sp>
    </p:spTree>
    <p:extLst>
      <p:ext uri="{BB962C8B-B14F-4D97-AF65-F5344CB8AC3E}">
        <p14:creationId xmlns:p14="http://schemas.microsoft.com/office/powerpoint/2010/main" val="2907842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1196752"/>
            <a:ext cx="8424936" cy="4662815"/>
          </a:xfrm>
          <a:prstGeom prst="rect">
            <a:avLst/>
          </a:prstGeom>
          <a:solidFill>
            <a:schemeClr val="accent2">
              <a:lumMod val="20000"/>
              <a:lumOff val="80000"/>
            </a:schemeClr>
          </a:solidFill>
        </p:spPr>
        <p:txBody>
          <a:bodyPr wrap="square">
            <a:spAutoFit/>
          </a:bodyPr>
          <a:lstStyle/>
          <a:p>
            <a:pPr marL="285750" indent="-285750" algn="just">
              <a:lnSpc>
                <a:spcPct val="150000"/>
              </a:lnSpc>
              <a:buFont typeface="Wingdings" panose="05000000000000000000" pitchFamily="2" charset="2"/>
              <a:buChar char="v"/>
            </a:pPr>
            <a:r>
              <a:rPr lang="bg-BG" dirty="0" smtClean="0"/>
              <a:t>заинтересованите страни, които търпят ефектите от политиката, остават неудовлетворени от резултатите от изпълнението на нормативната уредба, доколкото реалните проблеми на българските общности зад граница остават нерешени;</a:t>
            </a:r>
          </a:p>
          <a:p>
            <a:pPr marL="285750" indent="-285750" algn="just">
              <a:lnSpc>
                <a:spcPct val="150000"/>
              </a:lnSpc>
              <a:buFont typeface="Wingdings" panose="05000000000000000000" pitchFamily="2" charset="2"/>
              <a:buChar char="v"/>
            </a:pPr>
            <a:r>
              <a:rPr lang="bg-BG" dirty="0" smtClean="0"/>
              <a:t>държавната политика към българите, живеещи извън страната, продължава да се реализира „на парче“;</a:t>
            </a:r>
          </a:p>
          <a:p>
            <a:pPr marL="285750" indent="-285750" algn="just">
              <a:lnSpc>
                <a:spcPct val="150000"/>
              </a:lnSpc>
              <a:buFont typeface="Wingdings" panose="05000000000000000000" pitchFamily="2" charset="2"/>
              <a:buChar char="v"/>
            </a:pPr>
            <a:r>
              <a:rPr lang="bg-BG" dirty="0" smtClean="0"/>
              <a:t>негативните ефекти от досегашното приложение на нормативния акт се запазват в значителна степен;</a:t>
            </a:r>
          </a:p>
          <a:p>
            <a:pPr marL="285750" indent="-285750" algn="just">
              <a:lnSpc>
                <a:spcPct val="150000"/>
              </a:lnSpc>
              <a:buFont typeface="Wingdings" panose="05000000000000000000" pitchFamily="2" charset="2"/>
              <a:buChar char="v"/>
            </a:pPr>
            <a:r>
              <a:rPr lang="bg-BG" dirty="0" smtClean="0"/>
              <a:t>не се спазват изискванията на Закона за нормативните актове, според който при многобройни и важни промени в един нормативен акт, той се отменя и заменя с нов, отнасящ се за същата материя.</a:t>
            </a:r>
            <a:endParaRPr lang="bg-BG" dirty="0"/>
          </a:p>
        </p:txBody>
      </p:sp>
      <p:sp>
        <p:nvSpPr>
          <p:cNvPr id="5" name="Title 1"/>
          <p:cNvSpPr txBox="1">
            <a:spLocks/>
          </p:cNvSpPr>
          <p:nvPr/>
        </p:nvSpPr>
        <p:spPr>
          <a:xfrm>
            <a:off x="251520" y="31802"/>
            <a:ext cx="8337146"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1800" b="1" dirty="0" smtClean="0"/>
              <a:t>Препоръки за последващи действия съгласно чл. 18б от ЗНА</a:t>
            </a:r>
          </a:p>
          <a:p>
            <a:r>
              <a:rPr lang="bg-BG" sz="1800" b="1" dirty="0" smtClean="0"/>
              <a:t>Варианти на действие</a:t>
            </a:r>
            <a:endParaRPr lang="bg-BG" sz="1800" b="1" dirty="0"/>
          </a:p>
        </p:txBody>
      </p:sp>
    </p:spTree>
    <p:extLst>
      <p:ext uri="{BB962C8B-B14F-4D97-AF65-F5344CB8AC3E}">
        <p14:creationId xmlns:p14="http://schemas.microsoft.com/office/powerpoint/2010/main" val="2834031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075240" cy="1143000"/>
          </a:xfrm>
        </p:spPr>
        <p:txBody>
          <a:bodyPr>
            <a:normAutofit fontScale="90000"/>
          </a:bodyPr>
          <a:lstStyle/>
          <a:p>
            <a:r>
              <a:rPr lang="bg-BG" b="1" dirty="0" smtClean="0">
                <a:solidFill>
                  <a:srgbClr val="C00000"/>
                </a:solidFill>
              </a:rPr>
              <a:t>Основни цели на последващата оценка </a:t>
            </a:r>
            <a:r>
              <a:rPr lang="bg-BG" b="1" i="1" dirty="0" smtClean="0">
                <a:solidFill>
                  <a:srgbClr val="C00000"/>
                </a:solidFill>
              </a:rPr>
              <a:t>на въздействието на ЗБЖИРБ</a:t>
            </a:r>
            <a:r>
              <a:rPr lang="bg-BG" b="1" i="1" dirty="0" smtClean="0"/>
              <a:t/>
            </a:r>
            <a:br>
              <a:rPr lang="bg-BG" b="1" i="1" dirty="0" smtClean="0"/>
            </a:br>
            <a:r>
              <a:rPr lang="en-US" b="1" i="1" dirty="0" smtClean="0"/>
              <a:t>______________________________________________</a:t>
            </a:r>
            <a:endParaRPr lang="bg-BG" b="1" i="1" dirty="0"/>
          </a:p>
        </p:txBody>
      </p:sp>
      <p:graphicFrame>
        <p:nvGraphicFramePr>
          <p:cNvPr id="3" name="Diagram 2"/>
          <p:cNvGraphicFramePr/>
          <p:nvPr>
            <p:extLst>
              <p:ext uri="{D42A27DB-BD31-4B8C-83A1-F6EECF244321}">
                <p14:modId xmlns:p14="http://schemas.microsoft.com/office/powerpoint/2010/main" val="1814688347"/>
              </p:ext>
            </p:extLst>
          </p:nvPr>
        </p:nvGraphicFramePr>
        <p:xfrm>
          <a:off x="755576" y="1757040"/>
          <a:ext cx="7776864"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07604" y="2132856"/>
            <a:ext cx="1224136" cy="369332"/>
          </a:xfrm>
          <a:prstGeom prst="rect">
            <a:avLst/>
          </a:prstGeom>
          <a:noFill/>
        </p:spPr>
        <p:txBody>
          <a:bodyPr wrap="square" rtlCol="0">
            <a:spAutoFit/>
          </a:bodyPr>
          <a:lstStyle/>
          <a:p>
            <a:r>
              <a:rPr lang="bg-BG" b="1" dirty="0" smtClean="0">
                <a:effectLst>
                  <a:outerShdw blurRad="38100" dist="38100" dir="2700000" algn="tl">
                    <a:srgbClr val="000000">
                      <a:alpha val="43137"/>
                    </a:srgbClr>
                  </a:outerShdw>
                </a:effectLst>
              </a:rPr>
              <a:t>ЦЕЛ І: </a:t>
            </a:r>
            <a:endParaRPr lang="bg-BG" b="1" dirty="0">
              <a:effectLst>
                <a:outerShdw blurRad="38100" dist="38100" dir="2700000" algn="tl">
                  <a:srgbClr val="000000">
                    <a:alpha val="43137"/>
                  </a:srgbClr>
                </a:outerShdw>
              </a:effectLst>
            </a:endParaRPr>
          </a:p>
        </p:txBody>
      </p:sp>
      <p:sp>
        <p:nvSpPr>
          <p:cNvPr id="6" name="TextBox 5"/>
          <p:cNvSpPr txBox="1"/>
          <p:nvPr/>
        </p:nvSpPr>
        <p:spPr>
          <a:xfrm>
            <a:off x="1079612" y="3563724"/>
            <a:ext cx="1152128" cy="369332"/>
          </a:xfrm>
          <a:prstGeom prst="rect">
            <a:avLst/>
          </a:prstGeom>
          <a:noFill/>
        </p:spPr>
        <p:txBody>
          <a:bodyPr wrap="square" rtlCol="0">
            <a:spAutoFit/>
          </a:bodyPr>
          <a:lstStyle/>
          <a:p>
            <a:r>
              <a:rPr lang="bg-BG" b="1" dirty="0" smtClean="0">
                <a:effectLst>
                  <a:outerShdw blurRad="38100" dist="38100" dir="2700000" algn="tl">
                    <a:srgbClr val="000000">
                      <a:alpha val="43137"/>
                    </a:srgbClr>
                  </a:outerShdw>
                </a:effectLst>
              </a:rPr>
              <a:t>ЦЕЛ ІІ:</a:t>
            </a:r>
            <a:endParaRPr lang="bg-BG" b="1" dirty="0">
              <a:effectLst>
                <a:outerShdw blurRad="38100" dist="38100" dir="2700000" algn="tl">
                  <a:srgbClr val="000000">
                    <a:alpha val="43137"/>
                  </a:srgbClr>
                </a:outerShdw>
              </a:effectLst>
            </a:endParaRPr>
          </a:p>
        </p:txBody>
      </p:sp>
      <p:sp>
        <p:nvSpPr>
          <p:cNvPr id="7" name="TextBox 6"/>
          <p:cNvSpPr txBox="1"/>
          <p:nvPr/>
        </p:nvSpPr>
        <p:spPr>
          <a:xfrm>
            <a:off x="1111990" y="4936152"/>
            <a:ext cx="1227761" cy="369332"/>
          </a:xfrm>
          <a:prstGeom prst="rect">
            <a:avLst/>
          </a:prstGeom>
          <a:noFill/>
        </p:spPr>
        <p:txBody>
          <a:bodyPr wrap="square" rtlCol="0">
            <a:spAutoFit/>
          </a:bodyPr>
          <a:lstStyle/>
          <a:p>
            <a:r>
              <a:rPr lang="bg-BG" b="1" dirty="0" smtClean="0">
                <a:effectLst>
                  <a:outerShdw blurRad="38100" dist="38100" dir="2700000" algn="tl">
                    <a:srgbClr val="000000">
                      <a:alpha val="43137"/>
                    </a:srgbClr>
                  </a:outerShdw>
                </a:effectLst>
              </a:rPr>
              <a:t>ЦЕЛ ІІІ:</a:t>
            </a:r>
            <a:endParaRPr lang="bg-BG"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4937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1196752"/>
            <a:ext cx="8424936" cy="5078313"/>
          </a:xfrm>
          <a:prstGeom prst="rect">
            <a:avLst/>
          </a:prstGeom>
          <a:solidFill>
            <a:schemeClr val="accent2">
              <a:lumMod val="20000"/>
              <a:lumOff val="80000"/>
            </a:schemeClr>
          </a:solidFill>
        </p:spPr>
        <p:txBody>
          <a:bodyPr wrap="square">
            <a:spAutoFit/>
          </a:bodyPr>
          <a:lstStyle/>
          <a:p>
            <a:pPr indent="457200" algn="just">
              <a:lnSpc>
                <a:spcPct val="150000"/>
              </a:lnSpc>
            </a:pPr>
            <a:r>
              <a:rPr lang="bg-BG" dirty="0" smtClean="0"/>
              <a:t>Този вариант на действие може да се приложи при необходимост от спешно решаване на неотложни проблеми, свързани с българите, живеещи извън Република България (какъвто е актуалният проблем, свързан с уреждането на статута, гражданството, осигуряване на възможности за работа и др. на българи, живеещи в Украйна). С изменение и допълнение на ЗБЖИРБ могат да бъдат решени и конкретни проблеми, посочени от заинтересованите страни, сред които осигуряването на по-голям обем от електронни услуги за българите зад граница и др.</a:t>
            </a:r>
          </a:p>
          <a:p>
            <a:pPr indent="457200" algn="just">
              <a:lnSpc>
                <a:spcPct val="150000"/>
              </a:lnSpc>
            </a:pPr>
            <a:r>
              <a:rPr lang="bg-BG" b="1" dirty="0" smtClean="0">
                <a:solidFill>
                  <a:srgbClr val="C00000"/>
                </a:solidFill>
                <a:effectLst>
                  <a:outerShdw blurRad="38100" dist="38100" dir="2700000" algn="tl">
                    <a:srgbClr val="000000">
                      <a:alpha val="43137"/>
                    </a:srgbClr>
                  </a:outerShdw>
                </a:effectLst>
              </a:rPr>
              <a:t>В дългосрочен план изборът на този вариант няма да доведе до решаване на проблемите, анализирани в настоящата последваща оценка на въздействието.</a:t>
            </a:r>
            <a:endParaRPr lang="bg-BG" b="1" dirty="0">
              <a:solidFill>
                <a:srgbClr val="C00000"/>
              </a:solidFill>
              <a:effectLst>
                <a:outerShdw blurRad="38100" dist="38100" dir="2700000" algn="tl">
                  <a:srgbClr val="000000">
                    <a:alpha val="43137"/>
                  </a:srgbClr>
                </a:outerShdw>
              </a:effectLst>
            </a:endParaRPr>
          </a:p>
        </p:txBody>
      </p:sp>
      <p:sp>
        <p:nvSpPr>
          <p:cNvPr id="5" name="Title 1"/>
          <p:cNvSpPr txBox="1">
            <a:spLocks/>
          </p:cNvSpPr>
          <p:nvPr/>
        </p:nvSpPr>
        <p:spPr>
          <a:xfrm>
            <a:off x="251520" y="31802"/>
            <a:ext cx="8337146"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1800" b="1" dirty="0" smtClean="0"/>
              <a:t>Препоръки за последващи действия съгласно чл. 18б от ЗНА</a:t>
            </a:r>
          </a:p>
          <a:p>
            <a:r>
              <a:rPr lang="bg-BG" sz="1800" b="1" dirty="0" smtClean="0"/>
              <a:t>Варианти на действие</a:t>
            </a:r>
            <a:endParaRPr lang="bg-BG" sz="1800" b="1" dirty="0"/>
          </a:p>
        </p:txBody>
      </p:sp>
    </p:spTree>
    <p:extLst>
      <p:ext uri="{BB962C8B-B14F-4D97-AF65-F5344CB8AC3E}">
        <p14:creationId xmlns:p14="http://schemas.microsoft.com/office/powerpoint/2010/main" val="3511169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49301507"/>
              </p:ext>
            </p:extLst>
          </p:nvPr>
        </p:nvGraphicFramePr>
        <p:xfrm>
          <a:off x="539552" y="2348880"/>
          <a:ext cx="3084195" cy="4284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143307547"/>
              </p:ext>
            </p:extLst>
          </p:nvPr>
        </p:nvGraphicFramePr>
        <p:xfrm>
          <a:off x="5004048" y="2276872"/>
          <a:ext cx="3131820" cy="4581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p:cNvSpPr/>
          <p:nvPr/>
        </p:nvSpPr>
        <p:spPr>
          <a:xfrm>
            <a:off x="179512" y="692696"/>
            <a:ext cx="8640960" cy="1477328"/>
          </a:xfrm>
          <a:prstGeom prst="rect">
            <a:avLst/>
          </a:prstGeom>
          <a:solidFill>
            <a:schemeClr val="accent2">
              <a:lumMod val="20000"/>
              <a:lumOff val="80000"/>
            </a:schemeClr>
          </a:solidFill>
        </p:spPr>
        <p:txBody>
          <a:bodyPr wrap="square">
            <a:spAutoFit/>
          </a:bodyPr>
          <a:lstStyle/>
          <a:p>
            <a:pPr indent="457200" algn="just"/>
            <a:r>
              <a:rPr lang="bg-BG" b="1" u="sng" dirty="0">
                <a:solidFill>
                  <a:srgbClr val="C00000"/>
                </a:solidFill>
                <a:effectLst>
                  <a:outerShdw blurRad="38100" dist="38100" dir="2700000" algn="tl">
                    <a:srgbClr val="000000">
                      <a:alpha val="43137"/>
                    </a:srgbClr>
                  </a:outerShdw>
                </a:effectLst>
              </a:rPr>
              <a:t>Вариант 2: Приемане на изцяло нов закон</a:t>
            </a:r>
            <a:endParaRPr lang="en-US" b="1" dirty="0">
              <a:solidFill>
                <a:srgbClr val="C00000"/>
              </a:solidFill>
              <a:effectLst>
                <a:outerShdw blurRad="38100" dist="38100" dir="2700000" algn="tl">
                  <a:srgbClr val="000000">
                    <a:alpha val="43137"/>
                  </a:srgbClr>
                </a:outerShdw>
              </a:effectLst>
            </a:endParaRPr>
          </a:p>
          <a:p>
            <a:pPr indent="457200" algn="just"/>
            <a:r>
              <a:rPr lang="bg-BG" dirty="0"/>
              <a:t>Всеки четвърти участник в онлайн проучването, реализирано от НЦПИ, посочва, че е необходим нов закон, уреждащ отношенията на българската държава с българите, живеещи извън Република България:</a:t>
            </a:r>
            <a:endParaRPr lang="en-US" dirty="0"/>
          </a:p>
          <a:p>
            <a:pPr indent="457200" algn="just"/>
            <a:r>
              <a:rPr lang="bg-BG" dirty="0"/>
              <a:t>При избора на Вариант 2 са възможни следните </a:t>
            </a:r>
            <a:r>
              <a:rPr lang="bg-BG" b="1" dirty="0">
                <a:solidFill>
                  <a:srgbClr val="C00000"/>
                </a:solidFill>
                <a:effectLst>
                  <a:outerShdw blurRad="38100" dist="38100" dir="2700000" algn="tl">
                    <a:srgbClr val="000000">
                      <a:alpha val="43137"/>
                    </a:srgbClr>
                  </a:outerShdw>
                </a:effectLst>
              </a:rPr>
              <a:t>два подхода</a:t>
            </a:r>
            <a:r>
              <a:rPr lang="bg-BG" dirty="0"/>
              <a:t>:</a:t>
            </a:r>
            <a:endParaRPr lang="en-US" dirty="0"/>
          </a:p>
        </p:txBody>
      </p:sp>
      <p:sp>
        <p:nvSpPr>
          <p:cNvPr id="8" name="Title 1"/>
          <p:cNvSpPr txBox="1">
            <a:spLocks/>
          </p:cNvSpPr>
          <p:nvPr/>
        </p:nvSpPr>
        <p:spPr>
          <a:xfrm>
            <a:off x="251520" y="-27384"/>
            <a:ext cx="8337146" cy="69813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1800" b="1" dirty="0" smtClean="0"/>
              <a:t>Препоръки за последващи действия съгласно чл. 18б от ЗНА</a:t>
            </a:r>
          </a:p>
          <a:p>
            <a:r>
              <a:rPr lang="bg-BG" sz="1800" b="1" dirty="0" smtClean="0"/>
              <a:t>Варианти на действие</a:t>
            </a:r>
            <a:endParaRPr lang="bg-BG" sz="1800" b="1" dirty="0"/>
          </a:p>
        </p:txBody>
      </p:sp>
    </p:spTree>
    <p:extLst>
      <p:ext uri="{BB962C8B-B14F-4D97-AF65-F5344CB8AC3E}">
        <p14:creationId xmlns:p14="http://schemas.microsoft.com/office/powerpoint/2010/main" val="2898779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764704"/>
            <a:ext cx="8568952" cy="6063198"/>
          </a:xfrm>
          <a:prstGeom prst="rect">
            <a:avLst/>
          </a:prstGeom>
          <a:solidFill>
            <a:schemeClr val="accent2">
              <a:lumMod val="20000"/>
              <a:lumOff val="80000"/>
            </a:schemeClr>
          </a:solidFill>
        </p:spPr>
        <p:txBody>
          <a:bodyPr wrap="square">
            <a:spAutoFit/>
          </a:bodyPr>
          <a:lstStyle/>
          <a:p>
            <a:pPr indent="457200" algn="just">
              <a:lnSpc>
                <a:spcPct val="150000"/>
              </a:lnSpc>
            </a:pPr>
            <a:r>
              <a:rPr lang="bg-BG" dirty="0" smtClean="0"/>
              <a:t>За да се реализира в пълнота консултационната процедура със заинтересованите страни, следва </a:t>
            </a:r>
            <a:r>
              <a:rPr lang="bg-BG" b="1" dirty="0" smtClean="0">
                <a:solidFill>
                  <a:srgbClr val="C00000"/>
                </a:solidFill>
                <a:effectLst>
                  <a:outerShdw blurRad="38100" dist="38100" dir="2700000" algn="tl">
                    <a:srgbClr val="000000">
                      <a:alpha val="43137"/>
                    </a:srgbClr>
                  </a:outerShdw>
                </a:effectLst>
              </a:rPr>
              <a:t>да се предприемат действия в посока на създаването на база данни за българите, живеещи извън страната</a:t>
            </a:r>
            <a:r>
              <a:rPr lang="bg-BG" dirty="0" smtClean="0"/>
              <a:t>. И към момента в наличните източници на информация няма единно мнение за това колко българи живеят извън страната. Липсва и актуализирана изчерпателна база данни с контакти на организации на българи, живеещи извън Република България, което проблематизира всеки опит за провеждане на проучвания и анализи, насочени към изследвания на проблемите на българските общности, живеещи извън страната. </a:t>
            </a:r>
          </a:p>
          <a:p>
            <a:pPr indent="457200" algn="just">
              <a:lnSpc>
                <a:spcPct val="150000"/>
              </a:lnSpc>
            </a:pPr>
            <a:r>
              <a:rPr lang="bg-BG" dirty="0" smtClean="0"/>
              <a:t>Този проблем може да бъде решен чрез:</a:t>
            </a:r>
          </a:p>
          <a:p>
            <a:pPr marL="285750" indent="457200" algn="just">
              <a:lnSpc>
                <a:spcPct val="150000"/>
              </a:lnSpc>
              <a:buFont typeface="Wingdings" panose="05000000000000000000" pitchFamily="2" charset="2"/>
              <a:buChar char="v"/>
            </a:pPr>
            <a:r>
              <a:rPr lang="bg-BG" dirty="0" smtClean="0"/>
              <a:t>обобщаване на данните от преброяванията в чужбина;</a:t>
            </a:r>
          </a:p>
          <a:p>
            <a:pPr marL="285750" indent="457200" algn="just">
              <a:lnSpc>
                <a:spcPct val="150000"/>
              </a:lnSpc>
              <a:buFont typeface="Wingdings" panose="05000000000000000000" pitchFamily="2" charset="2"/>
              <a:buChar char="v"/>
            </a:pPr>
            <a:r>
              <a:rPr lang="bg-BG" dirty="0" smtClean="0"/>
              <a:t>създаване на актуален регистър на българите, живеещи извън страната.</a:t>
            </a:r>
            <a:endParaRPr lang="bg-BG" dirty="0"/>
          </a:p>
        </p:txBody>
      </p:sp>
      <p:sp>
        <p:nvSpPr>
          <p:cNvPr id="7" name="Title 1"/>
          <p:cNvSpPr txBox="1">
            <a:spLocks/>
          </p:cNvSpPr>
          <p:nvPr/>
        </p:nvSpPr>
        <p:spPr>
          <a:xfrm>
            <a:off x="251520" y="-99392"/>
            <a:ext cx="8337146" cy="77013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1800" b="1" dirty="0" smtClean="0"/>
              <a:t>Препоръки за последващи действия съгласно чл. 18б от ЗНА</a:t>
            </a:r>
          </a:p>
          <a:p>
            <a:r>
              <a:rPr lang="bg-BG" sz="1800" b="1" dirty="0" smtClean="0"/>
              <a:t>Варианти на действие</a:t>
            </a:r>
            <a:endParaRPr lang="bg-BG" sz="1800" b="1" dirty="0"/>
          </a:p>
        </p:txBody>
      </p:sp>
    </p:spTree>
    <p:extLst>
      <p:ext uri="{BB962C8B-B14F-4D97-AF65-F5344CB8AC3E}">
        <p14:creationId xmlns:p14="http://schemas.microsoft.com/office/powerpoint/2010/main" val="1475071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94" y="980728"/>
            <a:ext cx="8712970" cy="5584221"/>
          </a:xfrm>
          <a:prstGeom prst="rect">
            <a:avLst/>
          </a:prstGeom>
          <a:solidFill>
            <a:schemeClr val="accent2">
              <a:lumMod val="20000"/>
              <a:lumOff val="80000"/>
            </a:schemeClr>
          </a:solidFill>
        </p:spPr>
        <p:txBody>
          <a:bodyPr wrap="square">
            <a:spAutoFit/>
          </a:bodyPr>
          <a:lstStyle/>
          <a:p>
            <a:pPr indent="457200" algn="just">
              <a:lnSpc>
                <a:spcPct val="150000"/>
              </a:lnSpc>
            </a:pPr>
            <a:r>
              <a:rPr lang="bg-BG" sz="1600" dirty="0" smtClean="0"/>
              <a:t>Въпреки споделяната от голяма част от институциите констатация, че ЗБЖИРБ на практика не се прилага през неговото двадесет и две годишно действие, а разработването на нов закон среща подкрепата на заинтересованите страни, които търпят ефектите от политиките, основната препоръка на изследователския екип, извършващ последващата оценка на въздействието, е да не  се предприема нова законодателна инициатива преди да бъде изработена ясна стратегическа рамка за държавната политика към българите, живеещи извън страната. За да бъде създаден функциониращ закон, регулиращ отношенията между държавата и българите в чужбина, преди всичко е необходимо изработването на национална стратегическа рамка, предшестваща създаването на регулаторната политика. За целта следва:</a:t>
            </a:r>
          </a:p>
          <a:p>
            <a:pPr indent="457200" algn="just">
              <a:lnSpc>
                <a:spcPct val="150000"/>
              </a:lnSpc>
            </a:pPr>
            <a:r>
              <a:rPr lang="bg-BG" sz="1600" dirty="0" smtClean="0"/>
              <a:t> 1) </a:t>
            </a:r>
            <a:r>
              <a:rPr lang="bg-BG" sz="1600" dirty="0"/>
              <a:t>да </a:t>
            </a:r>
            <a:r>
              <a:rPr lang="bg-BG" sz="1600" dirty="0" smtClean="0"/>
              <a:t>се актуализира Националната стратегия за българските граждани и историческите български общности по света, приета през 2014 г., или</a:t>
            </a:r>
          </a:p>
          <a:p>
            <a:pPr indent="457200" algn="just">
              <a:lnSpc>
                <a:spcPct val="150000"/>
              </a:lnSpc>
            </a:pPr>
            <a:r>
              <a:rPr lang="bg-BG" sz="1600" dirty="0" smtClean="0"/>
              <a:t> 2) да се разработи нов стратегически документ, отразяващ приоритетите на Република България. Новият закон следва да бъде част от разработен план за изпълнение на Стратегията.</a:t>
            </a:r>
            <a:endParaRPr lang="bg-BG" sz="1600" dirty="0"/>
          </a:p>
        </p:txBody>
      </p:sp>
      <p:sp>
        <p:nvSpPr>
          <p:cNvPr id="6" name="Title 1"/>
          <p:cNvSpPr txBox="1">
            <a:spLocks/>
          </p:cNvSpPr>
          <p:nvPr/>
        </p:nvSpPr>
        <p:spPr>
          <a:xfrm>
            <a:off x="251520" y="31802"/>
            <a:ext cx="8337146"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1800" b="1" dirty="0" smtClean="0"/>
              <a:t>Препоръки за последващи действия съгласно чл. 18б от ЗНА</a:t>
            </a:r>
          </a:p>
          <a:p>
            <a:r>
              <a:rPr lang="bg-BG" sz="1800" b="1" dirty="0" smtClean="0"/>
              <a:t>Варианти на действие</a:t>
            </a:r>
            <a:endParaRPr lang="bg-BG" sz="1800" b="1" dirty="0"/>
          </a:p>
        </p:txBody>
      </p:sp>
    </p:spTree>
    <p:extLst>
      <p:ext uri="{BB962C8B-B14F-4D97-AF65-F5344CB8AC3E}">
        <p14:creationId xmlns:p14="http://schemas.microsoft.com/office/powerpoint/2010/main" val="3461843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608" y="1412776"/>
            <a:ext cx="8712970" cy="4476225"/>
          </a:xfrm>
          <a:prstGeom prst="rect">
            <a:avLst/>
          </a:prstGeom>
          <a:solidFill>
            <a:schemeClr val="accent2">
              <a:lumMod val="20000"/>
              <a:lumOff val="80000"/>
            </a:schemeClr>
          </a:solidFill>
        </p:spPr>
        <p:txBody>
          <a:bodyPr wrap="square">
            <a:spAutoFit/>
          </a:bodyPr>
          <a:lstStyle/>
          <a:p>
            <a:pPr indent="457200" algn="just">
              <a:lnSpc>
                <a:spcPct val="150000"/>
              </a:lnSpc>
            </a:pPr>
            <a:r>
              <a:rPr lang="bg-BG" sz="1600" dirty="0" smtClean="0"/>
              <a:t>Целта на новия закон не следва да бъде концентрирана само в отстраняването на констатираните в последващата оценка на въздействието проблеми, а – в прилагане на нова концептуална рамка от хоризонтални политики, насочени към българите, живеещи извън страната. Въпреки откроените правно-технически и концептуални проблеми на сега действащия нормативен акт, основният дефицит на ЗБЖИРБ е фактът, че законът е приет в отсъствието на национална стратегическа рамка за приоритетите на българската държава при реализиране на политиките й спрямо българите, живеещи извън страната. Липсата на подобен документ, на който да се основава ЗБЖИРБ, предопределя ролята му едновременно на нормативен акт и на стратегически документ, който по-скоро рамкира приоритетните сфери в регулираната област, отколкото създава условия за изпълнение на приоритетните политики. </a:t>
            </a:r>
            <a:endParaRPr lang="bg-BG" sz="1600" dirty="0"/>
          </a:p>
        </p:txBody>
      </p:sp>
      <p:sp>
        <p:nvSpPr>
          <p:cNvPr id="5" name="Title 1"/>
          <p:cNvSpPr txBox="1">
            <a:spLocks/>
          </p:cNvSpPr>
          <p:nvPr/>
        </p:nvSpPr>
        <p:spPr>
          <a:xfrm>
            <a:off x="251520" y="31802"/>
            <a:ext cx="8337146"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1800" b="1" dirty="0" smtClean="0"/>
              <a:t>Препоръки за последващи действия съгласно чл. 18б от ЗНА</a:t>
            </a:r>
          </a:p>
          <a:p>
            <a:r>
              <a:rPr lang="bg-BG" sz="1800" b="1" dirty="0" smtClean="0"/>
              <a:t>Варианти на действие</a:t>
            </a:r>
            <a:endParaRPr lang="bg-BG" sz="1800" b="1" dirty="0"/>
          </a:p>
        </p:txBody>
      </p:sp>
    </p:spTree>
    <p:extLst>
      <p:ext uri="{BB962C8B-B14F-4D97-AF65-F5344CB8AC3E}">
        <p14:creationId xmlns:p14="http://schemas.microsoft.com/office/powerpoint/2010/main" val="3987420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37" y="1772816"/>
            <a:ext cx="8712970" cy="2998898"/>
          </a:xfrm>
          <a:prstGeom prst="rect">
            <a:avLst/>
          </a:prstGeom>
          <a:solidFill>
            <a:schemeClr val="accent2">
              <a:lumMod val="20000"/>
              <a:lumOff val="80000"/>
            </a:schemeClr>
          </a:solidFill>
        </p:spPr>
        <p:txBody>
          <a:bodyPr wrap="square">
            <a:spAutoFit/>
          </a:bodyPr>
          <a:lstStyle/>
          <a:p>
            <a:pPr indent="457200" algn="just">
              <a:lnSpc>
                <a:spcPct val="150000"/>
              </a:lnSpc>
            </a:pPr>
            <a:r>
              <a:rPr lang="bg-BG" sz="1600" dirty="0" smtClean="0"/>
              <a:t>Това е една от основните причини ЗБЖИРБ да не бъде изпълняван в цялост, а голяма част от държавните политики, насочени към българите, живеещи извън страната, да се основават на разпоредбите на други закони. Необходимо е да бъде преобърната логиката на регулиране – вместо специалният закон за българите, живеещи извън Република България, да служи като рамка, а конкретните политики да се реализират на основание разпоредбите на други нормативни актове, принципите на специалния закон трябва да бъдат прокарани във всички останали закони, регулиращи обществени отношения в същата област.</a:t>
            </a:r>
            <a:endParaRPr lang="bg-BG" sz="1600" dirty="0"/>
          </a:p>
        </p:txBody>
      </p:sp>
      <p:sp>
        <p:nvSpPr>
          <p:cNvPr id="5" name="Title 1"/>
          <p:cNvSpPr txBox="1">
            <a:spLocks/>
          </p:cNvSpPr>
          <p:nvPr/>
        </p:nvSpPr>
        <p:spPr>
          <a:xfrm>
            <a:off x="251520" y="31802"/>
            <a:ext cx="8337146" cy="85496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1800" b="1" dirty="0" smtClean="0"/>
              <a:t>Препоръки за последващи действия съгласно чл. 18б от ЗНА</a:t>
            </a:r>
          </a:p>
          <a:p>
            <a:r>
              <a:rPr lang="bg-BG" sz="1800" b="1" dirty="0" smtClean="0"/>
              <a:t>Варианти на действие</a:t>
            </a:r>
            <a:endParaRPr lang="bg-BG" sz="1800" b="1" dirty="0"/>
          </a:p>
        </p:txBody>
      </p:sp>
    </p:spTree>
    <p:extLst>
      <p:ext uri="{BB962C8B-B14F-4D97-AF65-F5344CB8AC3E}">
        <p14:creationId xmlns:p14="http://schemas.microsoft.com/office/powerpoint/2010/main" val="4024749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496944" cy="1143000"/>
          </a:xfrm>
        </p:spPr>
        <p:txBody>
          <a:bodyPr>
            <a:noAutofit/>
          </a:bodyPr>
          <a:lstStyle/>
          <a:p>
            <a:pPr algn="just"/>
            <a:r>
              <a:rPr lang="bg-BG" sz="2400" b="1" dirty="0" smtClean="0"/>
              <a:t>Документи и образци, използвани за извършването на последващата оценка на въздействието на ЗБЖИРБ</a:t>
            </a:r>
            <a:endParaRPr lang="bg-BG" sz="2400" b="1" dirty="0"/>
          </a:p>
        </p:txBody>
      </p:sp>
      <p:sp>
        <p:nvSpPr>
          <p:cNvPr id="4" name="Rectangle 3"/>
          <p:cNvSpPr/>
          <p:nvPr/>
        </p:nvSpPr>
        <p:spPr>
          <a:xfrm>
            <a:off x="251520" y="1340768"/>
            <a:ext cx="8424936" cy="5463034"/>
          </a:xfrm>
          <a:prstGeom prst="rect">
            <a:avLst/>
          </a:prstGeom>
          <a:solidFill>
            <a:schemeClr val="accent2">
              <a:lumMod val="20000"/>
              <a:lumOff val="80000"/>
            </a:schemeClr>
          </a:solidFill>
        </p:spPr>
        <p:txBody>
          <a:bodyPr wrap="square">
            <a:spAutoFit/>
          </a:bodyPr>
          <a:lstStyle/>
          <a:p>
            <a:pPr indent="450215" algn="just">
              <a:lnSpc>
                <a:spcPct val="150000"/>
              </a:lnSpc>
              <a:spcBef>
                <a:spcPts val="600"/>
              </a:spcBef>
              <a:spcAft>
                <a:spcPts val="0"/>
              </a:spcAft>
            </a:pPr>
            <a:r>
              <a:rPr lang="bg-BG" dirty="0" smtClean="0">
                <a:effectLst/>
                <a:latin typeface="Century"/>
                <a:ea typeface="Calibri"/>
                <a:cs typeface="Times New Roman"/>
              </a:rPr>
              <a:t>При изготвянето на последващата оценка на въздействието е използвана методология, основана на следните нормативни актове и стратегически документи:</a:t>
            </a:r>
            <a:endParaRPr lang="en-US" dirty="0" smtClean="0">
              <a:effectLst/>
              <a:latin typeface="Century"/>
              <a:ea typeface="Calibri"/>
              <a:cs typeface="Times New Roman"/>
            </a:endParaRPr>
          </a:p>
          <a:p>
            <a:pPr indent="450215" algn="just">
              <a:lnSpc>
                <a:spcPct val="150000"/>
              </a:lnSpc>
              <a:spcBef>
                <a:spcPts val="600"/>
              </a:spcBef>
              <a:spcAft>
                <a:spcPts val="0"/>
              </a:spcAft>
            </a:pPr>
            <a:r>
              <a:rPr lang="bg-BG" dirty="0" smtClean="0">
                <a:effectLst/>
                <a:latin typeface="Century"/>
                <a:ea typeface="Calibri"/>
                <a:cs typeface="Times New Roman"/>
              </a:rPr>
              <a:t>1. Закона за нормативните актове</a:t>
            </a:r>
            <a:endParaRPr lang="en-US" dirty="0" smtClean="0">
              <a:effectLst/>
              <a:latin typeface="Century"/>
              <a:ea typeface="Calibri"/>
              <a:cs typeface="Times New Roman"/>
            </a:endParaRPr>
          </a:p>
          <a:p>
            <a:pPr indent="450215" algn="just">
              <a:lnSpc>
                <a:spcPct val="150000"/>
              </a:lnSpc>
              <a:spcBef>
                <a:spcPts val="600"/>
              </a:spcBef>
              <a:spcAft>
                <a:spcPts val="0"/>
              </a:spcAft>
            </a:pPr>
            <a:r>
              <a:rPr lang="bg-BG" dirty="0" smtClean="0">
                <a:effectLst/>
                <a:latin typeface="Century"/>
                <a:ea typeface="Calibri"/>
                <a:cs typeface="Times New Roman"/>
              </a:rPr>
              <a:t>2. Насоките за по-добро регулиране на Европейската комисия, разработени през 2015 г. и актуализирани през 2017 г.</a:t>
            </a:r>
            <a:endParaRPr lang="en-US" dirty="0" smtClean="0">
              <a:effectLst/>
              <a:latin typeface="Century"/>
              <a:ea typeface="Calibri"/>
              <a:cs typeface="Times New Roman"/>
            </a:endParaRPr>
          </a:p>
          <a:p>
            <a:pPr indent="450215" algn="just">
              <a:lnSpc>
                <a:spcPct val="150000"/>
              </a:lnSpc>
              <a:spcBef>
                <a:spcPts val="600"/>
              </a:spcBef>
              <a:spcAft>
                <a:spcPts val="0"/>
              </a:spcAft>
            </a:pPr>
            <a:r>
              <a:rPr lang="bg-BG" dirty="0" smtClean="0">
                <a:effectLst/>
                <a:latin typeface="Century"/>
                <a:ea typeface="Calibri"/>
                <a:cs typeface="Times New Roman"/>
              </a:rPr>
              <a:t>3. Инструментариум към Насоките за по-добро регулиране на Европейската комисия от 2015 г., актуализиран през 2021 г.</a:t>
            </a:r>
            <a:endParaRPr lang="en-US" dirty="0" smtClean="0">
              <a:effectLst/>
              <a:latin typeface="Century"/>
              <a:ea typeface="Calibri"/>
              <a:cs typeface="Times New Roman"/>
            </a:endParaRPr>
          </a:p>
          <a:p>
            <a:pPr indent="450215" algn="just">
              <a:lnSpc>
                <a:spcPct val="150000"/>
              </a:lnSpc>
              <a:spcBef>
                <a:spcPts val="600"/>
              </a:spcBef>
              <a:spcAft>
                <a:spcPts val="0"/>
              </a:spcAft>
            </a:pPr>
            <a:r>
              <a:rPr lang="bg-BG" dirty="0" smtClean="0">
                <a:effectLst/>
                <a:latin typeface="Century"/>
                <a:ea typeface="Calibri"/>
                <a:cs typeface="Times New Roman"/>
              </a:rPr>
              <a:t>4. Ръководство за извършване на последваща оценка на въздействието (прието с РМС № 885 от 3 декември 2020 г.)</a:t>
            </a:r>
            <a:endParaRPr lang="en-US" dirty="0" smtClean="0">
              <a:effectLst/>
              <a:latin typeface="Century"/>
              <a:ea typeface="Calibri"/>
              <a:cs typeface="Times New Roman"/>
            </a:endParaRPr>
          </a:p>
          <a:p>
            <a:pPr indent="450215" algn="just">
              <a:lnSpc>
                <a:spcPct val="150000"/>
              </a:lnSpc>
              <a:spcBef>
                <a:spcPts val="600"/>
              </a:spcBef>
              <a:spcAft>
                <a:spcPts val="0"/>
              </a:spcAft>
            </a:pPr>
            <a:r>
              <a:rPr lang="bg-BG" dirty="0" smtClean="0">
                <a:effectLst/>
                <a:latin typeface="Century"/>
                <a:ea typeface="Calibri"/>
                <a:cs typeface="Times New Roman"/>
              </a:rPr>
              <a:t>5. Образец на доклад за последваща оценка на въздействието (одобрен от Съвета за административната реформа на 28 януари 2021 г.)</a:t>
            </a:r>
            <a:endParaRPr lang="en-US" dirty="0" smtClean="0">
              <a:effectLst/>
              <a:latin typeface="Century"/>
              <a:ea typeface="Calibri"/>
              <a:cs typeface="Times New Roman"/>
            </a:endParaRPr>
          </a:p>
        </p:txBody>
      </p:sp>
    </p:spTree>
    <p:extLst>
      <p:ext uri="{BB962C8B-B14F-4D97-AF65-F5344CB8AC3E}">
        <p14:creationId xmlns:p14="http://schemas.microsoft.com/office/powerpoint/2010/main" val="2023203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180" y="188640"/>
            <a:ext cx="7467600" cy="1143000"/>
          </a:xfrm>
        </p:spPr>
        <p:txBody>
          <a:bodyPr>
            <a:normAutofit fontScale="90000"/>
          </a:bodyPr>
          <a:lstStyle/>
          <a:p>
            <a:r>
              <a:rPr lang="bg-BG" b="1" dirty="0" smtClean="0"/>
              <a:t>Екип, извършил последващата оценка на въздействието на ЗБЖИРБ</a:t>
            </a:r>
            <a:endParaRPr lang="bg-BG" b="1" dirty="0"/>
          </a:p>
        </p:txBody>
      </p:sp>
      <p:sp>
        <p:nvSpPr>
          <p:cNvPr id="4" name="Rectangle 3"/>
          <p:cNvSpPr/>
          <p:nvPr/>
        </p:nvSpPr>
        <p:spPr>
          <a:xfrm>
            <a:off x="251520" y="1628800"/>
            <a:ext cx="8280920" cy="4385816"/>
          </a:xfrm>
          <a:prstGeom prst="rect">
            <a:avLst/>
          </a:prstGeom>
          <a:solidFill>
            <a:schemeClr val="accent2">
              <a:lumMod val="20000"/>
              <a:lumOff val="80000"/>
            </a:schemeClr>
          </a:solidFill>
        </p:spPr>
        <p:txBody>
          <a:bodyPr wrap="square">
            <a:spAutoFit/>
          </a:bodyPr>
          <a:lstStyle/>
          <a:p>
            <a:pPr indent="450215" algn="just">
              <a:lnSpc>
                <a:spcPct val="150000"/>
              </a:lnSpc>
              <a:spcAft>
                <a:spcPts val="0"/>
              </a:spcAft>
            </a:pPr>
            <a:r>
              <a:rPr lang="bg-BG" sz="1600" b="1" dirty="0" smtClean="0">
                <a:solidFill>
                  <a:srgbClr val="C00000"/>
                </a:solidFill>
                <a:effectLst>
                  <a:outerShdw blurRad="38100" dist="38100" dir="2700000" algn="tl">
                    <a:srgbClr val="000000">
                      <a:alpha val="43137"/>
                    </a:srgbClr>
                  </a:outerShdw>
                </a:effectLst>
                <a:latin typeface="Century"/>
                <a:ea typeface="Calibri"/>
                <a:cs typeface="Times New Roman"/>
              </a:rPr>
              <a:t>Външни експерти:</a:t>
            </a:r>
          </a:p>
          <a:p>
            <a:pPr indent="450215" algn="just">
              <a:lnSpc>
                <a:spcPct val="150000"/>
              </a:lnSpc>
              <a:spcAft>
                <a:spcPts val="0"/>
              </a:spcAft>
            </a:pPr>
            <a:r>
              <a:rPr lang="bg-BG" sz="1600" b="1" dirty="0" smtClean="0">
                <a:effectLst/>
                <a:latin typeface="Century"/>
                <a:ea typeface="Calibri"/>
                <a:cs typeface="Times New Roman"/>
              </a:rPr>
              <a:t>проф. д.н. Веселин Цанков</a:t>
            </a:r>
            <a:r>
              <a:rPr lang="bg-BG" sz="1600" dirty="0" smtClean="0">
                <a:effectLst/>
                <a:latin typeface="Century"/>
                <a:ea typeface="Calibri"/>
                <a:cs typeface="Times New Roman"/>
              </a:rPr>
              <a:t> – преподавател в Бургаски свободен университет</a:t>
            </a:r>
            <a:endParaRPr lang="en-US" sz="1600" dirty="0" smtClean="0">
              <a:effectLst/>
              <a:latin typeface="Century"/>
              <a:ea typeface="Calibri"/>
              <a:cs typeface="Times New Roman"/>
            </a:endParaRPr>
          </a:p>
          <a:p>
            <a:pPr indent="450215" algn="just">
              <a:lnSpc>
                <a:spcPct val="150000"/>
              </a:lnSpc>
              <a:spcAft>
                <a:spcPts val="0"/>
              </a:spcAft>
            </a:pPr>
            <a:r>
              <a:rPr lang="bg-BG" sz="1600" b="1" dirty="0" smtClean="0">
                <a:effectLst/>
                <a:latin typeface="Century"/>
                <a:ea typeface="Calibri"/>
                <a:cs typeface="Times New Roman"/>
              </a:rPr>
              <a:t>доц. д-р Наталия </a:t>
            </a:r>
            <a:r>
              <a:rPr lang="bg-BG" sz="1600" b="1" dirty="0" err="1" smtClean="0">
                <a:effectLst/>
                <a:latin typeface="Century"/>
                <a:ea typeface="Calibri"/>
                <a:cs typeface="Times New Roman"/>
              </a:rPr>
              <a:t>Киселова</a:t>
            </a:r>
            <a:r>
              <a:rPr lang="bg-BG" sz="1600" dirty="0" smtClean="0">
                <a:effectLst/>
                <a:latin typeface="Century"/>
                <a:ea typeface="Calibri"/>
                <a:cs typeface="Times New Roman"/>
              </a:rPr>
              <a:t> – преподавател в СУ „Св. Климент Охридски“</a:t>
            </a:r>
            <a:endParaRPr lang="en-US" sz="1600" dirty="0" smtClean="0">
              <a:effectLst/>
              <a:latin typeface="Century"/>
              <a:ea typeface="Calibri"/>
              <a:cs typeface="Times New Roman"/>
            </a:endParaRPr>
          </a:p>
          <a:p>
            <a:pPr indent="450215" algn="just">
              <a:lnSpc>
                <a:spcPct val="150000"/>
              </a:lnSpc>
              <a:spcBef>
                <a:spcPts val="1800"/>
              </a:spcBef>
              <a:spcAft>
                <a:spcPts val="0"/>
              </a:spcAft>
            </a:pPr>
            <a:r>
              <a:rPr lang="bg-BG" sz="1600" b="1" dirty="0" smtClean="0">
                <a:solidFill>
                  <a:srgbClr val="C00000"/>
                </a:solidFill>
                <a:effectLst>
                  <a:outerShdw blurRad="38100" dist="38100" dir="2700000" algn="tl">
                    <a:srgbClr val="000000">
                      <a:alpha val="43137"/>
                    </a:srgbClr>
                  </a:outerShdw>
                </a:effectLst>
                <a:latin typeface="Century"/>
                <a:ea typeface="Calibri"/>
                <a:cs typeface="Times New Roman"/>
              </a:rPr>
              <a:t>Екип на Националния център за парламентарни изследвания:</a:t>
            </a:r>
          </a:p>
          <a:p>
            <a:pPr indent="450215" algn="just">
              <a:lnSpc>
                <a:spcPct val="150000"/>
              </a:lnSpc>
              <a:spcAft>
                <a:spcPts val="0"/>
              </a:spcAft>
            </a:pPr>
            <a:r>
              <a:rPr lang="bg-BG" sz="1600" b="1" dirty="0" smtClean="0">
                <a:effectLst/>
                <a:latin typeface="Century"/>
                <a:ea typeface="Calibri"/>
                <a:cs typeface="Times New Roman"/>
              </a:rPr>
              <a:t>д-р Теодора Ангелова</a:t>
            </a:r>
            <a:r>
              <a:rPr lang="bg-BG" sz="1600" dirty="0" smtClean="0">
                <a:effectLst/>
                <a:latin typeface="Century"/>
                <a:ea typeface="Calibri"/>
                <a:cs typeface="Times New Roman"/>
              </a:rPr>
              <a:t> – ръководител</a:t>
            </a:r>
            <a:endParaRPr lang="en-US" sz="1600" dirty="0" smtClean="0">
              <a:effectLst/>
              <a:latin typeface="Century"/>
              <a:ea typeface="Calibri"/>
              <a:cs typeface="Times New Roman"/>
            </a:endParaRPr>
          </a:p>
          <a:p>
            <a:pPr indent="450215" algn="just">
              <a:lnSpc>
                <a:spcPct val="150000"/>
              </a:lnSpc>
              <a:spcAft>
                <a:spcPts val="0"/>
              </a:spcAft>
            </a:pPr>
            <a:r>
              <a:rPr lang="bg-BG" sz="1600" b="1" dirty="0" smtClean="0">
                <a:effectLst/>
                <a:latin typeface="Century"/>
                <a:ea typeface="Calibri"/>
                <a:cs typeface="Times New Roman"/>
              </a:rPr>
              <a:t>Добрян Добрянов </a:t>
            </a:r>
            <a:r>
              <a:rPr lang="bg-BG" sz="1600" dirty="0" smtClean="0">
                <a:effectLst/>
                <a:latin typeface="Century"/>
                <a:ea typeface="Calibri"/>
                <a:cs typeface="Times New Roman"/>
              </a:rPr>
              <a:t>– заместник-ръководител</a:t>
            </a:r>
            <a:endParaRPr lang="en-US" sz="1600" dirty="0" smtClean="0">
              <a:effectLst/>
              <a:latin typeface="Century"/>
              <a:ea typeface="Calibri"/>
              <a:cs typeface="Times New Roman"/>
            </a:endParaRPr>
          </a:p>
          <a:p>
            <a:pPr indent="450215" algn="just">
              <a:lnSpc>
                <a:spcPct val="150000"/>
              </a:lnSpc>
              <a:spcAft>
                <a:spcPts val="0"/>
              </a:spcAft>
            </a:pPr>
            <a:r>
              <a:rPr lang="bg-BG" sz="1600" b="1" dirty="0" smtClean="0">
                <a:effectLst/>
                <a:latin typeface="Century"/>
                <a:ea typeface="Calibri"/>
                <a:cs typeface="Times New Roman"/>
              </a:rPr>
              <a:t>доц. д-р Антоний Гълъбов </a:t>
            </a:r>
            <a:r>
              <a:rPr lang="bg-BG" sz="1600" dirty="0" smtClean="0">
                <a:effectLst/>
                <a:latin typeface="Century"/>
                <a:ea typeface="Calibri"/>
                <a:cs typeface="Times New Roman"/>
              </a:rPr>
              <a:t>– главен експертен сътрудник</a:t>
            </a:r>
            <a:endParaRPr lang="en-US" sz="1600" dirty="0" smtClean="0">
              <a:effectLst/>
              <a:latin typeface="Century"/>
              <a:ea typeface="Calibri"/>
              <a:cs typeface="Times New Roman"/>
            </a:endParaRPr>
          </a:p>
          <a:p>
            <a:pPr indent="450215" algn="just">
              <a:lnSpc>
                <a:spcPct val="150000"/>
              </a:lnSpc>
              <a:spcAft>
                <a:spcPts val="0"/>
              </a:spcAft>
            </a:pPr>
            <a:r>
              <a:rPr lang="bg-BG" sz="1600" b="1" dirty="0" smtClean="0">
                <a:effectLst/>
                <a:latin typeface="Century"/>
                <a:ea typeface="Calibri"/>
                <a:cs typeface="Times New Roman"/>
              </a:rPr>
              <a:t>Виргиния Пепелянкова</a:t>
            </a:r>
            <a:r>
              <a:rPr lang="bg-BG" sz="1600" dirty="0" smtClean="0">
                <a:effectLst/>
                <a:latin typeface="Century"/>
                <a:ea typeface="Calibri"/>
                <a:cs typeface="Times New Roman"/>
              </a:rPr>
              <a:t> – старши експертен сътрудник</a:t>
            </a:r>
            <a:endParaRPr lang="en-US" sz="1600" dirty="0" smtClean="0">
              <a:effectLst/>
              <a:latin typeface="Century"/>
              <a:ea typeface="Calibri"/>
              <a:cs typeface="Times New Roman"/>
            </a:endParaRPr>
          </a:p>
          <a:p>
            <a:pPr indent="450215" algn="just">
              <a:lnSpc>
                <a:spcPct val="150000"/>
              </a:lnSpc>
              <a:spcAft>
                <a:spcPts val="0"/>
              </a:spcAft>
            </a:pPr>
            <a:r>
              <a:rPr lang="bg-BG" sz="1600" b="1" dirty="0" smtClean="0">
                <a:effectLst/>
                <a:latin typeface="Century"/>
                <a:ea typeface="Calibri"/>
                <a:cs typeface="Times New Roman"/>
              </a:rPr>
              <a:t>Даринка Лилова</a:t>
            </a:r>
            <a:r>
              <a:rPr lang="bg-BG" sz="1600" dirty="0" smtClean="0">
                <a:effectLst/>
                <a:latin typeface="Century"/>
                <a:ea typeface="Calibri"/>
                <a:cs typeface="Times New Roman"/>
              </a:rPr>
              <a:t> – младши експертен сътрудник</a:t>
            </a:r>
            <a:endParaRPr lang="en-US" sz="1600" dirty="0" smtClean="0">
              <a:effectLst/>
              <a:latin typeface="Century"/>
              <a:ea typeface="Calibri"/>
              <a:cs typeface="Times New Roman"/>
            </a:endParaRPr>
          </a:p>
          <a:p>
            <a:pPr indent="450215" algn="just">
              <a:lnSpc>
                <a:spcPct val="150000"/>
              </a:lnSpc>
              <a:spcAft>
                <a:spcPts val="0"/>
              </a:spcAft>
            </a:pPr>
            <a:r>
              <a:rPr lang="bg-BG" sz="1600" b="1" dirty="0" smtClean="0">
                <a:effectLst/>
                <a:latin typeface="Century"/>
                <a:ea typeface="Calibri"/>
                <a:cs typeface="Times New Roman"/>
              </a:rPr>
              <a:t>Румен Чакъров</a:t>
            </a:r>
            <a:r>
              <a:rPr lang="bg-BG" sz="1600" dirty="0" smtClean="0">
                <a:effectLst/>
                <a:latin typeface="Century"/>
                <a:ea typeface="Calibri"/>
                <a:cs typeface="Times New Roman"/>
              </a:rPr>
              <a:t> – младши експертен сътрудник</a:t>
            </a:r>
            <a:endParaRPr lang="en-US" sz="1600" dirty="0" smtClean="0">
              <a:effectLst/>
              <a:latin typeface="Century"/>
              <a:ea typeface="Calibri"/>
              <a:cs typeface="Times New Roman"/>
            </a:endParaRPr>
          </a:p>
          <a:p>
            <a:pPr indent="450215" algn="just">
              <a:lnSpc>
                <a:spcPct val="150000"/>
              </a:lnSpc>
              <a:spcAft>
                <a:spcPts val="0"/>
              </a:spcAft>
            </a:pPr>
            <a:r>
              <a:rPr lang="bg-BG" sz="1600" b="1" dirty="0" smtClean="0">
                <a:effectLst/>
                <a:latin typeface="Century"/>
                <a:ea typeface="Calibri"/>
                <a:cs typeface="Times New Roman"/>
              </a:rPr>
              <a:t>Красимира Кунчева</a:t>
            </a:r>
            <a:r>
              <a:rPr lang="bg-BG" sz="1600" dirty="0" smtClean="0">
                <a:effectLst/>
                <a:latin typeface="Century"/>
                <a:ea typeface="Calibri"/>
                <a:cs typeface="Times New Roman"/>
              </a:rPr>
              <a:t> – младши експертен сътрудник</a:t>
            </a:r>
            <a:endParaRPr lang="en-US" sz="1600" dirty="0">
              <a:effectLst/>
              <a:latin typeface="Century"/>
              <a:ea typeface="Calibri"/>
              <a:cs typeface="Times New Roman"/>
            </a:endParaRPr>
          </a:p>
        </p:txBody>
      </p:sp>
    </p:spTree>
    <p:extLst>
      <p:ext uri="{BB962C8B-B14F-4D97-AF65-F5344CB8AC3E}">
        <p14:creationId xmlns:p14="http://schemas.microsoft.com/office/powerpoint/2010/main" val="819364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4" y="332656"/>
            <a:ext cx="7467600" cy="652934"/>
          </a:xfrm>
        </p:spPr>
        <p:txBody>
          <a:bodyPr/>
          <a:lstStyle/>
          <a:p>
            <a:r>
              <a:rPr lang="ru-RU" b="1" dirty="0"/>
              <a:t>Критерии за оценка на ЗБЖИРБ</a:t>
            </a:r>
            <a:endParaRPr lang="bg-BG" b="1" dirty="0"/>
          </a:p>
        </p:txBody>
      </p:sp>
      <p:sp>
        <p:nvSpPr>
          <p:cNvPr id="4" name="Rectangle 3"/>
          <p:cNvSpPr/>
          <p:nvPr/>
        </p:nvSpPr>
        <p:spPr>
          <a:xfrm>
            <a:off x="107504" y="1556792"/>
            <a:ext cx="8568952" cy="4524315"/>
          </a:xfrm>
          <a:prstGeom prst="rect">
            <a:avLst/>
          </a:prstGeom>
        </p:spPr>
        <p:txBody>
          <a:bodyPr wrap="square">
            <a:spAutoFit/>
          </a:bodyPr>
          <a:lstStyle/>
          <a:p>
            <a:pPr algn="just"/>
            <a:r>
              <a:rPr lang="bg-BG" sz="1600" b="1" i="1" dirty="0" smtClean="0">
                <a:solidFill>
                  <a:srgbClr val="000099"/>
                </a:solidFill>
              </a:rPr>
              <a:t>Критерий 1:</a:t>
            </a:r>
            <a:r>
              <a:rPr lang="bg-BG" sz="1600" b="1" i="1" dirty="0" smtClean="0">
                <a:solidFill>
                  <a:srgbClr val="FF0000"/>
                </a:solidFill>
              </a:rPr>
              <a:t> Постигане </a:t>
            </a:r>
            <a:r>
              <a:rPr lang="bg-BG" sz="1600" b="1" i="1" dirty="0">
                <a:solidFill>
                  <a:srgbClr val="FF0000"/>
                </a:solidFill>
              </a:rPr>
              <a:t>на целите</a:t>
            </a:r>
            <a:r>
              <a:rPr lang="bg-BG" sz="1600" b="1" dirty="0">
                <a:solidFill>
                  <a:srgbClr val="FF0000"/>
                </a:solidFill>
              </a:rPr>
              <a:t> </a:t>
            </a:r>
            <a:r>
              <a:rPr lang="bg-BG" sz="1600" dirty="0" smtClean="0"/>
              <a:t>–</a:t>
            </a:r>
            <a:r>
              <a:rPr lang="en-US" sz="1600" dirty="0" smtClean="0"/>
              <a:t> </a:t>
            </a:r>
            <a:r>
              <a:rPr lang="bg-BG" sz="1600" dirty="0" smtClean="0"/>
              <a:t>показва </a:t>
            </a:r>
            <a:r>
              <a:rPr lang="bg-BG" sz="1600" dirty="0"/>
              <a:t>степента, в която целите от приемането или изменението на нормативния акт са постигнати, независимо дали това се дължи на прилагането на нормативния акт</a:t>
            </a:r>
            <a:r>
              <a:rPr lang="bg-BG" sz="1600" dirty="0" smtClean="0"/>
              <a:t>.</a:t>
            </a:r>
          </a:p>
          <a:p>
            <a:pPr algn="just"/>
            <a:endParaRPr lang="bg-BG" sz="1600" dirty="0"/>
          </a:p>
          <a:p>
            <a:pPr algn="just"/>
            <a:r>
              <a:rPr lang="bg-BG" sz="1600" b="1" i="1" dirty="0">
                <a:solidFill>
                  <a:srgbClr val="000099"/>
                </a:solidFill>
              </a:rPr>
              <a:t>Критерий 2: </a:t>
            </a:r>
            <a:r>
              <a:rPr lang="bg-BG" sz="1600" b="1" i="1" dirty="0">
                <a:solidFill>
                  <a:srgbClr val="FF0000"/>
                </a:solidFill>
              </a:rPr>
              <a:t>Ефективност</a:t>
            </a:r>
            <a:r>
              <a:rPr lang="bg-BG" sz="1600" dirty="0" smtClean="0"/>
              <a:t> –</a:t>
            </a:r>
            <a:r>
              <a:rPr lang="en-US" sz="1600" dirty="0" smtClean="0"/>
              <a:t> </a:t>
            </a:r>
            <a:r>
              <a:rPr lang="bg-BG" sz="1600" dirty="0" smtClean="0"/>
              <a:t>показва </a:t>
            </a:r>
            <a:r>
              <a:rPr lang="bg-BG" sz="1600" dirty="0"/>
              <a:t>степента, в която постигането на целите, заложени при приемането или изменението на нормативния акт, се дължи на прилагането на нормативния акт</a:t>
            </a:r>
            <a:r>
              <a:rPr lang="bg-BG" sz="1600" dirty="0" smtClean="0"/>
              <a:t>.</a:t>
            </a:r>
          </a:p>
          <a:p>
            <a:pPr algn="just"/>
            <a:endParaRPr lang="bg-BG" sz="1600" dirty="0"/>
          </a:p>
          <a:p>
            <a:pPr algn="just"/>
            <a:r>
              <a:rPr lang="bg-BG" sz="1600" b="1" i="1" dirty="0">
                <a:solidFill>
                  <a:srgbClr val="000099"/>
                </a:solidFill>
              </a:rPr>
              <a:t>Критерий 3: </a:t>
            </a:r>
            <a:r>
              <a:rPr lang="bg-BG" sz="1600" b="1" i="1" dirty="0">
                <a:solidFill>
                  <a:srgbClr val="FF0000"/>
                </a:solidFill>
              </a:rPr>
              <a:t>Ефикасност</a:t>
            </a:r>
            <a:r>
              <a:rPr lang="bg-BG" sz="1600" b="1" dirty="0" smtClean="0"/>
              <a:t> –</a:t>
            </a:r>
            <a:r>
              <a:rPr lang="en-US" sz="1600" b="1" dirty="0" smtClean="0"/>
              <a:t> </a:t>
            </a:r>
            <a:r>
              <a:rPr lang="bg-BG" sz="1600" dirty="0" smtClean="0"/>
              <a:t>измерва </a:t>
            </a:r>
            <a:r>
              <a:rPr lang="bg-BG" sz="1600" dirty="0"/>
              <a:t>постигането на целите, заложени при приемането или изменението на нормативния акт, с минимално използване на ресурсите при прилагането на нормативния акт</a:t>
            </a:r>
            <a:r>
              <a:rPr lang="bg-BG" sz="1600" dirty="0" smtClean="0"/>
              <a:t>.</a:t>
            </a:r>
          </a:p>
          <a:p>
            <a:pPr algn="just"/>
            <a:endParaRPr lang="bg-BG" sz="1600" dirty="0" smtClean="0"/>
          </a:p>
          <a:p>
            <a:pPr algn="just"/>
            <a:r>
              <a:rPr lang="bg-BG" sz="1600" b="1" i="1" dirty="0">
                <a:solidFill>
                  <a:srgbClr val="000099"/>
                </a:solidFill>
              </a:rPr>
              <a:t>Критерий 4: </a:t>
            </a:r>
            <a:r>
              <a:rPr lang="bg-BG" sz="1600" b="1" i="1" dirty="0">
                <a:solidFill>
                  <a:srgbClr val="FF0000"/>
                </a:solidFill>
              </a:rPr>
              <a:t>Добавена стойност</a:t>
            </a:r>
            <a:r>
              <a:rPr lang="bg-BG" sz="1600" b="1" dirty="0"/>
              <a:t> </a:t>
            </a:r>
            <a:r>
              <a:rPr lang="bg-BG" sz="1600" b="1" dirty="0" smtClean="0"/>
              <a:t>–</a:t>
            </a:r>
            <a:r>
              <a:rPr lang="en-US" sz="1600" b="1" dirty="0" smtClean="0"/>
              <a:t> </a:t>
            </a:r>
            <a:r>
              <a:rPr lang="bg-BG" sz="1600" dirty="0" smtClean="0"/>
              <a:t>измерва </a:t>
            </a:r>
            <a:r>
              <a:rPr lang="bg-BG" sz="1600" dirty="0"/>
              <a:t>степента, в която резултатите/дългосрочните ефекти можеха да бъдат постигнати без интервенцията</a:t>
            </a:r>
            <a:r>
              <a:rPr lang="bg-BG" sz="1600" dirty="0" smtClean="0"/>
              <a:t>.</a:t>
            </a:r>
          </a:p>
          <a:p>
            <a:pPr algn="just"/>
            <a:endParaRPr lang="bg-BG" sz="1600" dirty="0"/>
          </a:p>
          <a:p>
            <a:pPr algn="just"/>
            <a:r>
              <a:rPr lang="bg-BG" sz="1600" b="1" i="1" dirty="0">
                <a:solidFill>
                  <a:srgbClr val="000099"/>
                </a:solidFill>
              </a:rPr>
              <a:t>Критерий 5: </a:t>
            </a:r>
            <a:r>
              <a:rPr lang="bg-BG" sz="1600" b="1" i="1" dirty="0">
                <a:solidFill>
                  <a:srgbClr val="FF0000"/>
                </a:solidFill>
              </a:rPr>
              <a:t>Полезност</a:t>
            </a:r>
            <a:r>
              <a:rPr lang="bg-BG" sz="1600" b="1" dirty="0" smtClean="0"/>
              <a:t> </a:t>
            </a:r>
            <a:r>
              <a:rPr lang="bg-BG" sz="1600" b="1" dirty="0"/>
              <a:t>–</a:t>
            </a:r>
            <a:r>
              <a:rPr lang="bg-BG" sz="1600" dirty="0"/>
              <a:t> критерий за измерване на степента на удовлетворяване на очакванията на адресатите на политиката и/или на нормативния акт</a:t>
            </a:r>
          </a:p>
          <a:p>
            <a:pPr algn="just"/>
            <a:endParaRPr lang="bg-BG" sz="1600" dirty="0"/>
          </a:p>
        </p:txBody>
      </p:sp>
    </p:spTree>
    <p:extLst>
      <p:ext uri="{BB962C8B-B14F-4D97-AF65-F5344CB8AC3E}">
        <p14:creationId xmlns:p14="http://schemas.microsoft.com/office/powerpoint/2010/main" val="2103030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467600" cy="652934"/>
          </a:xfrm>
        </p:spPr>
        <p:txBody>
          <a:bodyPr/>
          <a:lstStyle/>
          <a:p>
            <a:r>
              <a:rPr lang="bg-BG" b="1" dirty="0"/>
              <a:t>Въпроси за оценка</a:t>
            </a:r>
          </a:p>
        </p:txBody>
      </p:sp>
      <p:graphicFrame>
        <p:nvGraphicFramePr>
          <p:cNvPr id="4" name="Table 3"/>
          <p:cNvGraphicFramePr>
            <a:graphicFrameLocks noGrp="1"/>
          </p:cNvGraphicFramePr>
          <p:nvPr>
            <p:extLst>
              <p:ext uri="{D42A27DB-BD31-4B8C-83A1-F6EECF244321}">
                <p14:modId xmlns:p14="http://schemas.microsoft.com/office/powerpoint/2010/main" val="227525135"/>
              </p:ext>
            </p:extLst>
          </p:nvPr>
        </p:nvGraphicFramePr>
        <p:xfrm>
          <a:off x="251520" y="1844822"/>
          <a:ext cx="8352928" cy="4392490"/>
        </p:xfrm>
        <a:graphic>
          <a:graphicData uri="http://schemas.openxmlformats.org/drawingml/2006/table">
            <a:tbl>
              <a:tblPr firstRow="1" firstCol="1" bandRow="1">
                <a:tableStyleId>{5C22544A-7EE6-4342-B048-85BDC9FD1C3A}</a:tableStyleId>
              </a:tblPr>
              <a:tblGrid>
                <a:gridCol w="1554368"/>
                <a:gridCol w="6798560"/>
              </a:tblGrid>
              <a:tr h="878498">
                <a:tc>
                  <a:txBody>
                    <a:bodyPr/>
                    <a:lstStyle/>
                    <a:p>
                      <a:pPr algn="l">
                        <a:spcBef>
                          <a:spcPts val="600"/>
                        </a:spcBef>
                        <a:spcAft>
                          <a:spcPts val="600"/>
                        </a:spcAft>
                      </a:pPr>
                      <a:r>
                        <a:rPr lang="bg-BG" sz="1800" dirty="0">
                          <a:solidFill>
                            <a:schemeClr val="bg1"/>
                          </a:solidFill>
                          <a:effectLst/>
                        </a:rPr>
                        <a:t>Въпрос 1</a:t>
                      </a:r>
                      <a:endParaRPr lang="en-US" sz="1800" b="1" i="1" dirty="0">
                        <a:solidFill>
                          <a:schemeClr val="bg1"/>
                        </a:solidFill>
                        <a:effectLst/>
                        <a:latin typeface="Century"/>
                        <a:ea typeface="Calibri"/>
                        <a:cs typeface="Times New Roman"/>
                      </a:endParaRPr>
                    </a:p>
                  </a:txBody>
                  <a:tcPr marL="68580" marR="68580" marT="0" marB="0" anchor="ctr"/>
                </a:tc>
                <a:tc>
                  <a:txBody>
                    <a:bodyPr/>
                    <a:lstStyle/>
                    <a:p>
                      <a:pPr algn="just">
                        <a:spcBef>
                          <a:spcPts val="600"/>
                        </a:spcBef>
                        <a:spcAft>
                          <a:spcPts val="600"/>
                        </a:spcAft>
                      </a:pPr>
                      <a:r>
                        <a:rPr lang="bg-BG" sz="1800" b="1" dirty="0">
                          <a:solidFill>
                            <a:schemeClr val="tx1"/>
                          </a:solidFill>
                          <a:effectLst/>
                        </a:rPr>
                        <a:t>В каква степен са постигнати целите на законодателната интервенция? </a:t>
                      </a:r>
                      <a:endParaRPr lang="en-US" sz="1800" b="1" dirty="0">
                        <a:solidFill>
                          <a:schemeClr val="tx1"/>
                        </a:solidFill>
                        <a:effectLst/>
                        <a:latin typeface="Century"/>
                        <a:ea typeface="Calibri"/>
                        <a:cs typeface="Times New Roman"/>
                      </a:endParaRPr>
                    </a:p>
                  </a:txBody>
                  <a:tcPr marL="68580" marR="68580" marT="0" marB="0" anchor="ctr">
                    <a:solidFill>
                      <a:schemeClr val="accent3">
                        <a:lumMod val="20000"/>
                        <a:lumOff val="80000"/>
                      </a:schemeClr>
                    </a:solidFill>
                  </a:tcPr>
                </a:tc>
              </a:tr>
              <a:tr h="878498">
                <a:tc>
                  <a:txBody>
                    <a:bodyPr/>
                    <a:lstStyle/>
                    <a:p>
                      <a:pPr algn="l">
                        <a:spcBef>
                          <a:spcPts val="600"/>
                        </a:spcBef>
                        <a:spcAft>
                          <a:spcPts val="600"/>
                        </a:spcAft>
                      </a:pPr>
                      <a:r>
                        <a:rPr lang="bg-BG" sz="1800" dirty="0">
                          <a:solidFill>
                            <a:schemeClr val="bg1"/>
                          </a:solidFill>
                          <a:effectLst/>
                        </a:rPr>
                        <a:t>Въпрос 2</a:t>
                      </a:r>
                      <a:endParaRPr lang="en-US" sz="1800" b="1" i="1" dirty="0">
                        <a:solidFill>
                          <a:schemeClr val="bg1"/>
                        </a:solidFill>
                        <a:effectLst/>
                        <a:latin typeface="Century"/>
                        <a:ea typeface="Calibri"/>
                        <a:cs typeface="Times New Roman"/>
                      </a:endParaRPr>
                    </a:p>
                  </a:txBody>
                  <a:tcPr marL="68580" marR="68580" marT="0" marB="0" anchor="ctr"/>
                </a:tc>
                <a:tc>
                  <a:txBody>
                    <a:bodyPr/>
                    <a:lstStyle/>
                    <a:p>
                      <a:pPr algn="l">
                        <a:spcBef>
                          <a:spcPts val="600"/>
                        </a:spcBef>
                        <a:spcAft>
                          <a:spcPts val="600"/>
                        </a:spcAft>
                      </a:pPr>
                      <a:r>
                        <a:rPr lang="bg-BG" sz="1800" dirty="0">
                          <a:solidFill>
                            <a:schemeClr val="tx1"/>
                          </a:solidFill>
                          <a:effectLst/>
                        </a:rPr>
                        <a:t>Доколко постигането на целите се дължи на законодателната интервенция?</a:t>
                      </a:r>
                      <a:endParaRPr lang="en-US" sz="1800" dirty="0">
                        <a:solidFill>
                          <a:schemeClr val="tx1"/>
                        </a:solidFill>
                        <a:effectLst/>
                        <a:latin typeface="Century"/>
                        <a:ea typeface="Calibri"/>
                        <a:cs typeface="Times New Roman"/>
                      </a:endParaRPr>
                    </a:p>
                  </a:txBody>
                  <a:tcPr marL="68580" marR="68580" marT="0" marB="0" anchor="ctr"/>
                </a:tc>
              </a:tr>
              <a:tr h="878498">
                <a:tc>
                  <a:txBody>
                    <a:bodyPr/>
                    <a:lstStyle/>
                    <a:p>
                      <a:pPr algn="l">
                        <a:spcBef>
                          <a:spcPts val="600"/>
                        </a:spcBef>
                        <a:spcAft>
                          <a:spcPts val="600"/>
                        </a:spcAft>
                      </a:pPr>
                      <a:r>
                        <a:rPr lang="bg-BG" sz="1800" dirty="0">
                          <a:solidFill>
                            <a:schemeClr val="bg1"/>
                          </a:solidFill>
                          <a:effectLst/>
                        </a:rPr>
                        <a:t>Въпрос 3</a:t>
                      </a:r>
                      <a:endParaRPr lang="en-US" sz="1800" b="1" i="1" dirty="0">
                        <a:solidFill>
                          <a:schemeClr val="bg1"/>
                        </a:solidFill>
                        <a:effectLst/>
                        <a:latin typeface="Century"/>
                        <a:ea typeface="Calibri"/>
                        <a:cs typeface="Times New Roman"/>
                      </a:endParaRPr>
                    </a:p>
                  </a:txBody>
                  <a:tcPr marL="68580" marR="68580" marT="0" marB="0" anchor="ctr"/>
                </a:tc>
                <a:tc>
                  <a:txBody>
                    <a:bodyPr/>
                    <a:lstStyle/>
                    <a:p>
                      <a:pPr algn="just">
                        <a:spcBef>
                          <a:spcPts val="600"/>
                        </a:spcBef>
                        <a:spcAft>
                          <a:spcPts val="600"/>
                        </a:spcAft>
                      </a:pPr>
                      <a:r>
                        <a:rPr lang="bg-BG" sz="1800" b="1" dirty="0">
                          <a:solidFill>
                            <a:schemeClr val="tx1"/>
                          </a:solidFill>
                          <a:effectLst/>
                        </a:rPr>
                        <a:t>Какво е отношението на заинтересованите лица към ефектите от интервенцията?</a:t>
                      </a:r>
                      <a:endParaRPr lang="en-US" sz="1800" b="1" dirty="0">
                        <a:solidFill>
                          <a:schemeClr val="tx1"/>
                        </a:solidFill>
                        <a:effectLst/>
                        <a:latin typeface="Century"/>
                        <a:ea typeface="Calibri"/>
                        <a:cs typeface="Times New Roman"/>
                      </a:endParaRPr>
                    </a:p>
                  </a:txBody>
                  <a:tcPr marL="68580" marR="68580" marT="0" marB="0" anchor="ctr">
                    <a:solidFill>
                      <a:schemeClr val="accent3">
                        <a:lumMod val="20000"/>
                        <a:lumOff val="80000"/>
                      </a:schemeClr>
                    </a:solidFill>
                  </a:tcPr>
                </a:tc>
              </a:tr>
              <a:tr h="878498">
                <a:tc>
                  <a:txBody>
                    <a:bodyPr/>
                    <a:lstStyle/>
                    <a:p>
                      <a:pPr algn="l">
                        <a:spcBef>
                          <a:spcPts val="600"/>
                        </a:spcBef>
                        <a:spcAft>
                          <a:spcPts val="600"/>
                        </a:spcAft>
                      </a:pPr>
                      <a:r>
                        <a:rPr lang="bg-BG" sz="1800" dirty="0">
                          <a:solidFill>
                            <a:schemeClr val="bg1"/>
                          </a:solidFill>
                          <a:effectLst/>
                        </a:rPr>
                        <a:t>Въпрос 4</a:t>
                      </a:r>
                      <a:endParaRPr lang="en-US" sz="1800" b="1" i="1" dirty="0">
                        <a:solidFill>
                          <a:schemeClr val="bg1"/>
                        </a:solidFill>
                        <a:effectLst/>
                        <a:latin typeface="Century"/>
                        <a:ea typeface="Calibri"/>
                        <a:cs typeface="Times New Roman"/>
                      </a:endParaRPr>
                    </a:p>
                  </a:txBody>
                  <a:tcPr marL="68580" marR="68580" marT="0" marB="0" anchor="ctr"/>
                </a:tc>
                <a:tc>
                  <a:txBody>
                    <a:bodyPr/>
                    <a:lstStyle/>
                    <a:p>
                      <a:pPr algn="just">
                        <a:spcBef>
                          <a:spcPts val="600"/>
                        </a:spcBef>
                        <a:spcAft>
                          <a:spcPts val="600"/>
                        </a:spcAft>
                      </a:pPr>
                      <a:r>
                        <a:rPr lang="bg-BG" sz="1800" dirty="0">
                          <a:solidFill>
                            <a:schemeClr val="tx1"/>
                          </a:solidFill>
                          <a:effectLst/>
                        </a:rPr>
                        <a:t>Доколко е постигнато трайно решение на обществените отношения, регулирани от законодателната интервенция?</a:t>
                      </a:r>
                      <a:endParaRPr lang="en-US" sz="1800" dirty="0">
                        <a:solidFill>
                          <a:schemeClr val="tx1"/>
                        </a:solidFill>
                        <a:effectLst/>
                        <a:latin typeface="Century"/>
                        <a:ea typeface="Calibri"/>
                        <a:cs typeface="Times New Roman"/>
                      </a:endParaRPr>
                    </a:p>
                  </a:txBody>
                  <a:tcPr marL="68580" marR="68580" marT="0" marB="0" anchor="ctr"/>
                </a:tc>
              </a:tr>
              <a:tr h="878498">
                <a:tc>
                  <a:txBody>
                    <a:bodyPr/>
                    <a:lstStyle/>
                    <a:p>
                      <a:pPr algn="l">
                        <a:spcBef>
                          <a:spcPts val="600"/>
                        </a:spcBef>
                        <a:spcAft>
                          <a:spcPts val="600"/>
                        </a:spcAft>
                      </a:pPr>
                      <a:r>
                        <a:rPr lang="bg-BG" sz="1800" dirty="0">
                          <a:solidFill>
                            <a:schemeClr val="bg1"/>
                          </a:solidFill>
                          <a:effectLst/>
                        </a:rPr>
                        <a:t>Въпрос 5</a:t>
                      </a:r>
                      <a:endParaRPr lang="en-US" sz="1800" b="1" i="1" dirty="0">
                        <a:solidFill>
                          <a:schemeClr val="bg1"/>
                        </a:solidFill>
                        <a:effectLst/>
                        <a:latin typeface="Century"/>
                        <a:ea typeface="Calibri"/>
                        <a:cs typeface="Times New Roman"/>
                      </a:endParaRPr>
                    </a:p>
                  </a:txBody>
                  <a:tcPr marL="68580" marR="68580" marT="0" marB="0" anchor="ctr"/>
                </a:tc>
                <a:tc>
                  <a:txBody>
                    <a:bodyPr/>
                    <a:lstStyle/>
                    <a:p>
                      <a:pPr algn="just">
                        <a:spcBef>
                          <a:spcPts val="600"/>
                        </a:spcBef>
                        <a:spcAft>
                          <a:spcPts val="600"/>
                        </a:spcAft>
                      </a:pPr>
                      <a:r>
                        <a:rPr lang="bg-BG" sz="1800" b="1" dirty="0">
                          <a:solidFill>
                            <a:schemeClr val="tx1"/>
                          </a:solidFill>
                          <a:effectLst/>
                        </a:rPr>
                        <a:t>Доколко е обосновано продължаването на действието на разпоредбите на законодателната интервенция?</a:t>
                      </a:r>
                      <a:endParaRPr lang="en-US" sz="1800" b="1" dirty="0">
                        <a:solidFill>
                          <a:schemeClr val="tx1"/>
                        </a:solidFill>
                        <a:effectLst/>
                        <a:latin typeface="Century"/>
                        <a:ea typeface="Calibri"/>
                        <a:cs typeface="Times New Roman"/>
                      </a:endParaRPr>
                    </a:p>
                  </a:txBody>
                  <a:tcPr marL="68580" marR="68580" marT="0" marB="0" anchor="ctr">
                    <a:solidFill>
                      <a:schemeClr val="accent3">
                        <a:lumMod val="20000"/>
                        <a:lumOff val="80000"/>
                      </a:schemeClr>
                    </a:solidFill>
                  </a:tcPr>
                </a:tc>
              </a:tr>
            </a:tbl>
          </a:graphicData>
        </a:graphic>
      </p:graphicFrame>
    </p:spTree>
    <p:extLst>
      <p:ext uri="{BB962C8B-B14F-4D97-AF65-F5344CB8AC3E}">
        <p14:creationId xmlns:p14="http://schemas.microsoft.com/office/powerpoint/2010/main" val="2537095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69" y="53752"/>
            <a:ext cx="8496944" cy="926976"/>
          </a:xfrm>
        </p:spPr>
        <p:txBody>
          <a:bodyPr>
            <a:normAutofit fontScale="90000"/>
          </a:bodyPr>
          <a:lstStyle/>
          <a:p>
            <a:r>
              <a:rPr lang="bg-BG" b="1" dirty="0" smtClean="0"/>
              <a:t>Информация относно проведените консултации със заинтересованите страни</a:t>
            </a:r>
            <a:r>
              <a:rPr lang="en-US" b="1" dirty="0" smtClean="0"/>
              <a:t/>
            </a:r>
            <a:br>
              <a:rPr lang="en-US" b="1" dirty="0" smtClean="0"/>
            </a:br>
            <a:r>
              <a:rPr lang="en-US" sz="1100" b="1" dirty="0" smtClean="0"/>
              <a:t>__________________________________________________________________________________________________________________________________</a:t>
            </a:r>
            <a:endParaRPr lang="bg-BG" sz="1100" b="1" dirty="0"/>
          </a:p>
        </p:txBody>
      </p:sp>
      <p:sp>
        <p:nvSpPr>
          <p:cNvPr id="4" name="Rectangle 3"/>
          <p:cNvSpPr/>
          <p:nvPr/>
        </p:nvSpPr>
        <p:spPr>
          <a:xfrm>
            <a:off x="179512" y="980728"/>
            <a:ext cx="8496944" cy="338554"/>
          </a:xfrm>
          <a:prstGeom prst="rect">
            <a:avLst/>
          </a:prstGeom>
        </p:spPr>
        <p:txBody>
          <a:bodyPr wrap="square">
            <a:spAutoFit/>
          </a:bodyPr>
          <a:lstStyle/>
          <a:p>
            <a:r>
              <a:rPr lang="bg-BG" sz="1600" b="1" dirty="0" smtClean="0">
                <a:solidFill>
                  <a:srgbClr val="C00000"/>
                </a:solidFill>
                <a:effectLst>
                  <a:outerShdw blurRad="38100" dist="38100" dir="2700000" algn="tl">
                    <a:srgbClr val="000000">
                      <a:alpha val="43137"/>
                    </a:srgbClr>
                  </a:outerShdw>
                </a:effectLst>
              </a:rPr>
              <a:t>1. Онлайн </a:t>
            </a:r>
            <a:r>
              <a:rPr lang="bg-BG" sz="1600" b="1" dirty="0">
                <a:solidFill>
                  <a:srgbClr val="C00000"/>
                </a:solidFill>
                <a:effectLst>
                  <a:outerShdw blurRad="38100" dist="38100" dir="2700000" algn="tl">
                    <a:srgbClr val="000000">
                      <a:alpha val="43137"/>
                    </a:srgbClr>
                  </a:outerShdw>
                </a:effectLst>
              </a:rPr>
              <a:t>проучване сред българи, живеещи извън Република България</a:t>
            </a:r>
            <a:endParaRPr lang="bg-BG" sz="1600" dirty="0">
              <a:solidFill>
                <a:srgbClr val="C0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331" y="1992327"/>
            <a:ext cx="6761013" cy="222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5109" y="4202103"/>
            <a:ext cx="6465243" cy="26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43808" y="1506270"/>
            <a:ext cx="3096344" cy="338554"/>
          </a:xfrm>
          <a:prstGeom prst="rect">
            <a:avLst/>
          </a:prstGeom>
        </p:spPr>
        <p:txBody>
          <a:bodyPr wrap="square">
            <a:spAutoFit/>
          </a:bodyPr>
          <a:lstStyle/>
          <a:p>
            <a:r>
              <a:rPr lang="bg-BG" sz="1600" b="1" dirty="0" smtClean="0">
                <a:solidFill>
                  <a:srgbClr val="C00000"/>
                </a:solidFill>
                <a:effectLst>
                  <a:outerShdw blurRad="38100" dist="38100" dir="2700000" algn="tl">
                    <a:srgbClr val="000000">
                      <a:alpha val="43137"/>
                    </a:srgbClr>
                  </a:outerShdw>
                </a:effectLst>
              </a:rPr>
              <a:t>Профил на анкетираните </a:t>
            </a:r>
            <a:endParaRPr lang="bg-BG" sz="1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8846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838" y="1700808"/>
            <a:ext cx="673249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199" y="4509121"/>
            <a:ext cx="6501130"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79512" y="399802"/>
            <a:ext cx="8568952" cy="868958"/>
          </a:xfrm>
        </p:spPr>
        <p:txBody>
          <a:bodyPr>
            <a:normAutofit fontScale="90000"/>
          </a:bodyPr>
          <a:lstStyle/>
          <a:p>
            <a:r>
              <a:rPr lang="bg-BG" b="1" dirty="0" smtClean="0"/>
              <a:t>Информация относно проведените консултации със заинтересованите страни</a:t>
            </a:r>
            <a:br>
              <a:rPr lang="bg-BG" b="1" dirty="0" smtClean="0"/>
            </a:br>
            <a:r>
              <a:rPr lang="en-US" b="1" dirty="0" smtClean="0"/>
              <a:t>________________________________________________</a:t>
            </a:r>
            <a:endParaRPr lang="bg-BG" b="1" dirty="0"/>
          </a:p>
        </p:txBody>
      </p:sp>
      <p:sp>
        <p:nvSpPr>
          <p:cNvPr id="7" name="Rectangle 6"/>
          <p:cNvSpPr/>
          <p:nvPr/>
        </p:nvSpPr>
        <p:spPr>
          <a:xfrm>
            <a:off x="2771800" y="1290246"/>
            <a:ext cx="3096344" cy="338554"/>
          </a:xfrm>
          <a:prstGeom prst="rect">
            <a:avLst/>
          </a:prstGeom>
        </p:spPr>
        <p:txBody>
          <a:bodyPr wrap="square">
            <a:spAutoFit/>
          </a:bodyPr>
          <a:lstStyle/>
          <a:p>
            <a:r>
              <a:rPr lang="bg-BG" sz="1600" b="1" dirty="0" smtClean="0">
                <a:solidFill>
                  <a:srgbClr val="7030A0"/>
                </a:solidFill>
                <a:effectLst>
                  <a:outerShdw blurRad="38100" dist="38100" dir="2700000" algn="tl">
                    <a:srgbClr val="000000">
                      <a:alpha val="43137"/>
                    </a:srgbClr>
                  </a:outerShdw>
                </a:effectLst>
              </a:rPr>
              <a:t>Профил на анкетираните </a:t>
            </a:r>
            <a:endParaRPr lang="bg-BG" sz="16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6863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796" y="1052736"/>
            <a:ext cx="6065540" cy="585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179512" y="111770"/>
            <a:ext cx="8568952" cy="868958"/>
          </a:xfrm>
        </p:spPr>
        <p:txBody>
          <a:bodyPr>
            <a:normAutofit fontScale="90000"/>
          </a:bodyPr>
          <a:lstStyle/>
          <a:p>
            <a:r>
              <a:rPr lang="bg-BG" b="1" dirty="0" smtClean="0"/>
              <a:t>Информация относно проведените консултации със заинтересованите страни</a:t>
            </a:r>
            <a:r>
              <a:rPr lang="en-US" b="1" dirty="0" smtClean="0"/>
              <a:t/>
            </a:r>
            <a:br>
              <a:rPr lang="en-US" b="1" dirty="0" smtClean="0"/>
            </a:br>
            <a:r>
              <a:rPr lang="en-US" sz="1000" b="1" dirty="0" smtClean="0"/>
              <a:t>__________________________________________________________________________________________________________________________________________________</a:t>
            </a:r>
            <a:endParaRPr lang="bg-BG" b="1" dirty="0"/>
          </a:p>
        </p:txBody>
      </p:sp>
      <p:sp>
        <p:nvSpPr>
          <p:cNvPr id="8" name="Rectangle 7"/>
          <p:cNvSpPr/>
          <p:nvPr/>
        </p:nvSpPr>
        <p:spPr>
          <a:xfrm>
            <a:off x="2771800" y="908720"/>
            <a:ext cx="3096344" cy="338554"/>
          </a:xfrm>
          <a:prstGeom prst="rect">
            <a:avLst/>
          </a:prstGeom>
        </p:spPr>
        <p:txBody>
          <a:bodyPr wrap="square">
            <a:spAutoFit/>
          </a:bodyPr>
          <a:lstStyle/>
          <a:p>
            <a:r>
              <a:rPr lang="bg-BG" sz="1600" b="1" dirty="0" smtClean="0">
                <a:solidFill>
                  <a:srgbClr val="7030A0"/>
                </a:solidFill>
                <a:effectLst>
                  <a:outerShdw blurRad="38100" dist="38100" dir="2700000" algn="tl">
                    <a:srgbClr val="000000">
                      <a:alpha val="43137"/>
                    </a:srgbClr>
                  </a:outerShdw>
                </a:effectLst>
              </a:rPr>
              <a:t>Профил на анкетираните </a:t>
            </a:r>
            <a:endParaRPr lang="bg-BG" sz="16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3123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5201" y="1336462"/>
            <a:ext cx="5824116" cy="554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179512" y="111770"/>
            <a:ext cx="8568952" cy="868958"/>
          </a:xfrm>
        </p:spPr>
        <p:txBody>
          <a:bodyPr>
            <a:normAutofit fontScale="90000"/>
          </a:bodyPr>
          <a:lstStyle/>
          <a:p>
            <a:r>
              <a:rPr lang="bg-BG" b="1" dirty="0" smtClean="0"/>
              <a:t>Информация относно проведените консултации със заинтересованите страни</a:t>
            </a:r>
            <a:r>
              <a:rPr lang="en-US" b="1" dirty="0" smtClean="0"/>
              <a:t/>
            </a:r>
            <a:br>
              <a:rPr lang="en-US" b="1" dirty="0" smtClean="0"/>
            </a:br>
            <a:r>
              <a:rPr lang="en-US" sz="1000" b="1" dirty="0" smtClean="0"/>
              <a:t>__________________________________________________________________________________________________________________________________________________</a:t>
            </a:r>
            <a:endParaRPr lang="bg-BG" b="1" dirty="0"/>
          </a:p>
        </p:txBody>
      </p:sp>
      <p:sp>
        <p:nvSpPr>
          <p:cNvPr id="9" name="Rectangle 8"/>
          <p:cNvSpPr/>
          <p:nvPr/>
        </p:nvSpPr>
        <p:spPr>
          <a:xfrm>
            <a:off x="2771800" y="930206"/>
            <a:ext cx="3096344" cy="338554"/>
          </a:xfrm>
          <a:prstGeom prst="rect">
            <a:avLst/>
          </a:prstGeom>
        </p:spPr>
        <p:txBody>
          <a:bodyPr wrap="square">
            <a:spAutoFit/>
          </a:bodyPr>
          <a:lstStyle/>
          <a:p>
            <a:r>
              <a:rPr lang="bg-BG" sz="1600" b="1" dirty="0" smtClean="0">
                <a:solidFill>
                  <a:srgbClr val="C00000"/>
                </a:solidFill>
                <a:effectLst>
                  <a:outerShdw blurRad="38100" dist="38100" dir="2700000" algn="tl">
                    <a:srgbClr val="000000">
                      <a:alpha val="43137"/>
                    </a:srgbClr>
                  </a:outerShdw>
                </a:effectLst>
              </a:rPr>
              <a:t>Профил на анкетираните </a:t>
            </a:r>
            <a:endParaRPr lang="bg-BG" sz="1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8678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908720"/>
            <a:ext cx="8424936" cy="584775"/>
          </a:xfrm>
          <a:prstGeom prst="rect">
            <a:avLst/>
          </a:prstGeom>
        </p:spPr>
        <p:txBody>
          <a:bodyPr wrap="square">
            <a:spAutoFit/>
          </a:bodyPr>
          <a:lstStyle/>
          <a:p>
            <a:r>
              <a:rPr lang="bg-BG" sz="1600" b="1" dirty="0" smtClean="0">
                <a:solidFill>
                  <a:srgbClr val="C00000"/>
                </a:solidFill>
                <a:effectLst>
                  <a:outerShdw blurRad="38100" dist="38100" dir="2700000" algn="tl">
                    <a:srgbClr val="000000">
                      <a:alpha val="43137"/>
                    </a:srgbClr>
                  </a:outerShdw>
                </a:effectLst>
                <a:latin typeface="Century"/>
                <a:ea typeface="Calibri"/>
                <a:cs typeface="Times New Roman"/>
              </a:rPr>
              <a:t>2. Становища </a:t>
            </a:r>
            <a:r>
              <a:rPr lang="bg-BG" sz="1600" b="1" dirty="0">
                <a:solidFill>
                  <a:srgbClr val="C00000"/>
                </a:solidFill>
                <a:effectLst>
                  <a:outerShdw blurRad="38100" dist="38100" dir="2700000" algn="tl">
                    <a:srgbClr val="000000">
                      <a:alpha val="43137"/>
                    </a:srgbClr>
                  </a:outerShdw>
                </a:effectLst>
                <a:latin typeface="Century"/>
                <a:ea typeface="Calibri"/>
                <a:cs typeface="Times New Roman"/>
              </a:rPr>
              <a:t>на държавни институции, пряко участващи в изпълнението на политиките</a:t>
            </a:r>
            <a:endParaRPr lang="bg-BG" sz="1600"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251520" y="2693526"/>
            <a:ext cx="8496944" cy="3831818"/>
          </a:xfrm>
          <a:prstGeom prst="rect">
            <a:avLst/>
          </a:prstGeom>
        </p:spPr>
        <p:txBody>
          <a:bodyPr wrap="square">
            <a:spAutoFit/>
          </a:bodyPr>
          <a:lstStyle/>
          <a:p>
            <a:pPr marL="285750" indent="-285750">
              <a:lnSpc>
                <a:spcPct val="150000"/>
              </a:lnSpc>
              <a:buFont typeface="Wingdings" panose="05000000000000000000" pitchFamily="2" charset="2"/>
              <a:buChar char="q"/>
            </a:pPr>
            <a:r>
              <a:rPr lang="bg-BG" b="1" dirty="0" smtClean="0">
                <a:solidFill>
                  <a:srgbClr val="000099"/>
                </a:solidFill>
                <a:effectLst>
                  <a:outerShdw blurRad="38100" dist="38100" dir="2700000" algn="tl">
                    <a:srgbClr val="000000">
                      <a:alpha val="43137"/>
                    </a:srgbClr>
                  </a:outerShdw>
                </a:effectLst>
              </a:rPr>
              <a:t>Министерството на икономиката и индустрията	</a:t>
            </a:r>
          </a:p>
          <a:p>
            <a:pPr marL="285750" indent="-285750">
              <a:lnSpc>
                <a:spcPct val="150000"/>
              </a:lnSpc>
              <a:buFont typeface="Wingdings" panose="05000000000000000000" pitchFamily="2" charset="2"/>
              <a:buChar char="q"/>
            </a:pPr>
            <a:r>
              <a:rPr lang="bg-BG" b="1" dirty="0" smtClean="0">
                <a:solidFill>
                  <a:srgbClr val="000099"/>
                </a:solidFill>
                <a:effectLst>
                  <a:outerShdw blurRad="38100" dist="38100" dir="2700000" algn="tl">
                    <a:srgbClr val="000000">
                      <a:alpha val="43137"/>
                    </a:srgbClr>
                  </a:outerShdw>
                </a:effectLst>
              </a:rPr>
              <a:t>Министерството на регионалното развитие и благоустройството</a:t>
            </a:r>
          </a:p>
          <a:p>
            <a:pPr marL="285750" indent="-285750">
              <a:lnSpc>
                <a:spcPct val="150000"/>
              </a:lnSpc>
              <a:buFont typeface="Wingdings" panose="05000000000000000000" pitchFamily="2" charset="2"/>
              <a:buChar char="q"/>
            </a:pPr>
            <a:r>
              <a:rPr lang="bg-BG" b="1" dirty="0" smtClean="0">
                <a:solidFill>
                  <a:srgbClr val="000099"/>
                </a:solidFill>
                <a:effectLst>
                  <a:outerShdw blurRad="38100" dist="38100" dir="2700000" algn="tl">
                    <a:srgbClr val="000000">
                      <a:alpha val="43137"/>
                    </a:srgbClr>
                  </a:outerShdw>
                </a:effectLst>
              </a:rPr>
              <a:t>Министерството на вътрешните работи</a:t>
            </a:r>
          </a:p>
          <a:p>
            <a:pPr marL="285750" indent="-285750">
              <a:lnSpc>
                <a:spcPct val="150000"/>
              </a:lnSpc>
              <a:buFont typeface="Wingdings" panose="05000000000000000000" pitchFamily="2" charset="2"/>
              <a:buChar char="q"/>
            </a:pPr>
            <a:r>
              <a:rPr lang="bg-BG" b="1" dirty="0" smtClean="0">
                <a:solidFill>
                  <a:srgbClr val="000099"/>
                </a:solidFill>
                <a:effectLst>
                  <a:outerShdw blurRad="38100" dist="38100" dir="2700000" algn="tl">
                    <a:srgbClr val="000000">
                      <a:alpha val="43137"/>
                    </a:srgbClr>
                  </a:outerShdw>
                </a:effectLst>
              </a:rPr>
              <a:t>Министерството на външните работи</a:t>
            </a:r>
          </a:p>
          <a:p>
            <a:pPr marL="285750" indent="-285750">
              <a:lnSpc>
                <a:spcPct val="150000"/>
              </a:lnSpc>
              <a:buFont typeface="Wingdings" panose="05000000000000000000" pitchFamily="2" charset="2"/>
              <a:buChar char="q"/>
            </a:pPr>
            <a:r>
              <a:rPr lang="bg-BG" b="1" dirty="0" smtClean="0">
                <a:solidFill>
                  <a:srgbClr val="000099"/>
                </a:solidFill>
                <a:effectLst>
                  <a:outerShdw blurRad="38100" dist="38100" dir="2700000" algn="tl">
                    <a:srgbClr val="000000">
                      <a:alpha val="43137"/>
                    </a:srgbClr>
                  </a:outerShdw>
                </a:effectLst>
              </a:rPr>
              <a:t>Министерството на образованието и науката </a:t>
            </a:r>
          </a:p>
          <a:p>
            <a:pPr marL="285750" indent="-285750">
              <a:lnSpc>
                <a:spcPct val="150000"/>
              </a:lnSpc>
              <a:buFont typeface="Wingdings" panose="05000000000000000000" pitchFamily="2" charset="2"/>
              <a:buChar char="q"/>
            </a:pPr>
            <a:r>
              <a:rPr lang="bg-BG" b="1" dirty="0" smtClean="0">
                <a:solidFill>
                  <a:srgbClr val="000099"/>
                </a:solidFill>
                <a:effectLst>
                  <a:outerShdw blurRad="38100" dist="38100" dir="2700000" algn="tl">
                    <a:srgbClr val="000000">
                      <a:alpha val="43137"/>
                    </a:srgbClr>
                  </a:outerShdw>
                </a:effectLst>
              </a:rPr>
              <a:t>Министерството на правосъдието</a:t>
            </a:r>
          </a:p>
          <a:p>
            <a:pPr marL="285750" indent="-285750">
              <a:lnSpc>
                <a:spcPct val="150000"/>
              </a:lnSpc>
              <a:buFont typeface="Wingdings" panose="05000000000000000000" pitchFamily="2" charset="2"/>
              <a:buChar char="q"/>
            </a:pPr>
            <a:r>
              <a:rPr lang="bg-BG" b="1" dirty="0" smtClean="0">
                <a:solidFill>
                  <a:srgbClr val="000099"/>
                </a:solidFill>
                <a:effectLst>
                  <a:outerShdw blurRad="38100" dist="38100" dir="2700000" algn="tl">
                    <a:srgbClr val="000000">
                      <a:alpha val="43137"/>
                    </a:srgbClr>
                  </a:outerShdw>
                </a:effectLst>
              </a:rPr>
              <a:t>Министерството на културата</a:t>
            </a:r>
          </a:p>
          <a:p>
            <a:pPr marL="285750" indent="-285750">
              <a:lnSpc>
                <a:spcPct val="150000"/>
              </a:lnSpc>
              <a:buFont typeface="Wingdings" panose="05000000000000000000" pitchFamily="2" charset="2"/>
              <a:buChar char="q"/>
            </a:pPr>
            <a:r>
              <a:rPr lang="bg-BG" b="1" dirty="0" smtClean="0">
                <a:solidFill>
                  <a:srgbClr val="000099"/>
                </a:solidFill>
                <a:effectLst>
                  <a:outerShdw blurRad="38100" dist="38100" dir="2700000" algn="tl">
                    <a:srgbClr val="000000">
                      <a:alpha val="43137"/>
                    </a:srgbClr>
                  </a:outerShdw>
                </a:effectLst>
              </a:rPr>
              <a:t>Министерството на труда и социалната политика</a:t>
            </a:r>
          </a:p>
          <a:p>
            <a:pPr marL="285750" indent="-285750">
              <a:lnSpc>
                <a:spcPct val="150000"/>
              </a:lnSpc>
              <a:buFont typeface="Wingdings" panose="05000000000000000000" pitchFamily="2" charset="2"/>
              <a:buChar char="q"/>
            </a:pPr>
            <a:r>
              <a:rPr lang="bg-BG" b="1" dirty="0" smtClean="0">
                <a:solidFill>
                  <a:srgbClr val="000099"/>
                </a:solidFill>
                <a:effectLst>
                  <a:outerShdw blurRad="38100" dist="38100" dir="2700000" algn="tl">
                    <a:srgbClr val="000000">
                      <a:alpha val="43137"/>
                    </a:srgbClr>
                  </a:outerShdw>
                </a:effectLst>
              </a:rPr>
              <a:t>Държавната агенция за българите в чужбина</a:t>
            </a:r>
            <a:endParaRPr lang="bg-BG" b="1" dirty="0">
              <a:solidFill>
                <a:srgbClr val="000099"/>
              </a:solidFill>
              <a:effectLst>
                <a:outerShdw blurRad="38100" dist="38100" dir="2700000" algn="tl">
                  <a:srgbClr val="000000">
                    <a:alpha val="43137"/>
                  </a:srgbClr>
                </a:outerShdw>
              </a:effectLst>
            </a:endParaRPr>
          </a:p>
        </p:txBody>
      </p:sp>
      <p:sp>
        <p:nvSpPr>
          <p:cNvPr id="7" name="Rectangle 6"/>
          <p:cNvSpPr/>
          <p:nvPr/>
        </p:nvSpPr>
        <p:spPr>
          <a:xfrm>
            <a:off x="107504" y="1484784"/>
            <a:ext cx="8568952" cy="1152880"/>
          </a:xfrm>
          <a:prstGeom prst="rect">
            <a:avLst/>
          </a:prstGeom>
        </p:spPr>
        <p:txBody>
          <a:bodyPr wrap="square">
            <a:spAutoFit/>
          </a:bodyPr>
          <a:lstStyle/>
          <a:p>
            <a:pPr indent="457200" algn="just">
              <a:lnSpc>
                <a:spcPct val="150000"/>
              </a:lnSpc>
            </a:pPr>
            <a:r>
              <a:rPr lang="bg-BG" sz="1600" b="1" dirty="0" smtClean="0">
                <a:solidFill>
                  <a:srgbClr val="000099"/>
                </a:solidFill>
              </a:rPr>
              <a:t>На основание чл. 23 от </a:t>
            </a:r>
            <a:r>
              <a:rPr lang="bg-BG" sz="1600" b="1" dirty="0">
                <a:solidFill>
                  <a:srgbClr val="000099"/>
                </a:solidFill>
              </a:rPr>
              <a:t>ЗНА становище по конкретни </a:t>
            </a:r>
            <a:r>
              <a:rPr lang="bg-BG" sz="1600" b="1" dirty="0" smtClean="0">
                <a:solidFill>
                  <a:srgbClr val="000099"/>
                </a:solidFill>
              </a:rPr>
              <a:t>въпроси са предоставили следните институции, пряко участващи в изпълнението на политиките, насочени към българите, живеещи извън Република България:</a:t>
            </a:r>
            <a:endParaRPr lang="bg-BG" sz="1600" b="1" dirty="0">
              <a:solidFill>
                <a:srgbClr val="000099"/>
              </a:solidFill>
            </a:endParaRPr>
          </a:p>
        </p:txBody>
      </p:sp>
      <p:sp>
        <p:nvSpPr>
          <p:cNvPr id="9" name="Title 1"/>
          <p:cNvSpPr>
            <a:spLocks noGrp="1"/>
          </p:cNvSpPr>
          <p:nvPr>
            <p:ph type="title"/>
          </p:nvPr>
        </p:nvSpPr>
        <p:spPr>
          <a:xfrm>
            <a:off x="179512" y="111770"/>
            <a:ext cx="8568952" cy="868958"/>
          </a:xfrm>
        </p:spPr>
        <p:txBody>
          <a:bodyPr>
            <a:normAutofit fontScale="90000"/>
          </a:bodyPr>
          <a:lstStyle/>
          <a:p>
            <a:r>
              <a:rPr lang="bg-BG" b="1" dirty="0" smtClean="0"/>
              <a:t>Информация относно проведените консултации със заинтересованите страни</a:t>
            </a:r>
            <a:r>
              <a:rPr lang="en-US" b="1" dirty="0" smtClean="0"/>
              <a:t/>
            </a:r>
            <a:br>
              <a:rPr lang="en-US" b="1" dirty="0" smtClean="0"/>
            </a:br>
            <a:r>
              <a:rPr lang="en-US" sz="1000" b="1" dirty="0" smtClean="0"/>
              <a:t>__________________________________________________________________________________________________________________________________________________</a:t>
            </a:r>
            <a:endParaRPr lang="bg-BG" b="1" dirty="0"/>
          </a:p>
        </p:txBody>
      </p:sp>
    </p:spTree>
    <p:extLst>
      <p:ext uri="{BB962C8B-B14F-4D97-AF65-F5344CB8AC3E}">
        <p14:creationId xmlns:p14="http://schemas.microsoft.com/office/powerpoint/2010/main" val="7803499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540</TotalTime>
  <Words>2737</Words>
  <Application>Microsoft Office PowerPoint</Application>
  <PresentationFormat>On-screen Show (4:3)</PresentationFormat>
  <Paragraphs>161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Century</vt:lpstr>
      <vt:lpstr>Century Schoolbook</vt:lpstr>
      <vt:lpstr>Times New Roman</vt:lpstr>
      <vt:lpstr>Wingdings</vt:lpstr>
      <vt:lpstr>Wingdings 2</vt:lpstr>
      <vt:lpstr>Oriel</vt:lpstr>
      <vt:lpstr>Последваща оценка на въздействието на Закона за българите, живеещи извън Република България – основни въздействия, изводи и препоръки за последващи действия   </vt:lpstr>
      <vt:lpstr>Основни цели на последващата оценка на въздействието на ЗБЖИРБ ______________________________________________</vt:lpstr>
      <vt:lpstr>Критерии за оценка на ЗБЖИРБ</vt:lpstr>
      <vt:lpstr>Въпроси за оценка</vt:lpstr>
      <vt:lpstr>Информация относно проведените консултации със заинтересованите страни __________________________________________________________________________________________________________________________________</vt:lpstr>
      <vt:lpstr>Информация относно проведените консултации със заинтересованите страни ________________________________________________</vt:lpstr>
      <vt:lpstr>Информация относно проведените консултации със заинтересованите страни __________________________________________________________________________________________________________________________________________________</vt:lpstr>
      <vt:lpstr>Информация относно проведените консултации със заинтересованите страни __________________________________________________________________________________________________________________________________________________</vt:lpstr>
      <vt:lpstr>Информация относно проведените консултации със заинтересованите страни __________________________________________________________________________________________________________________________________________________</vt:lpstr>
      <vt:lpstr>Цели на ЗБЖИРБ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Документи и образци, използвани за извършването на последващата оценка на въздействието на ЗБЖИРБ</vt:lpstr>
      <vt:lpstr>Екип, извършил последващата оценка на въздействието на ЗБЖИРБ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Основни изводи от извършена последваща оценка на въздействието на  Закона за българите, живеещи извън Република България</dc:title>
  <dc:creator>Dobryan Dobryanov</dc:creator>
  <cp:lastModifiedBy>User</cp:lastModifiedBy>
  <cp:revision>146</cp:revision>
  <cp:lastPrinted>2022-03-09T09:41:26Z</cp:lastPrinted>
  <dcterms:created xsi:type="dcterms:W3CDTF">2022-03-08T10:32:01Z</dcterms:created>
  <dcterms:modified xsi:type="dcterms:W3CDTF">2022-03-10T15:41:30Z</dcterms:modified>
</cp:coreProperties>
</file>