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86" r:id="rId3"/>
    <p:sldId id="300" r:id="rId4"/>
    <p:sldId id="299" r:id="rId5"/>
    <p:sldId id="268" r:id="rId6"/>
    <p:sldId id="287" r:id="rId7"/>
    <p:sldId id="288" r:id="rId8"/>
    <p:sldId id="289" r:id="rId9"/>
    <p:sldId id="291" r:id="rId10"/>
    <p:sldId id="290" r:id="rId11"/>
    <p:sldId id="292" r:id="rId12"/>
    <p:sldId id="293" r:id="rId13"/>
    <p:sldId id="294" r:id="rId14"/>
    <p:sldId id="295" r:id="rId15"/>
    <p:sldId id="296" r:id="rId16"/>
    <p:sldId id="297" r:id="rId17"/>
    <p:sldId id="298" r:id="rId18"/>
    <p:sldId id="283" r:id="rId19"/>
  </p:sldIdLst>
  <p:sldSz cx="9144000" cy="6858000" type="screen4x3"/>
  <p:notesSz cx="6797675" cy="9926638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3D3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boriana\&#1053;&#1086;&#1074;&#1080;%20&#1048;&#1079;&#1073;&#1086;&#1088;&#1080;%202021\&#1041;&#1088;&#1086;&#1081;%20&#1075;&#1083;&#1072;&#1089;&#1091;&#1074;&#1072;&#1083;&#1080;-&#1087;&#1086;%20&#1087;&#1088;&#1086;&#1090;&#1086;&#1082;&#1086;&#1083;&#1080;-&#1085;&#1086;&#1074;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oriana\Desktop\Copy%20of%20&#1041;&#1088;&#1086;&#1081;%20&#1075;&#1083;&#1072;&#1089;&#1091;&#1074;&#1072;&#1083;&#1080;-&#1087;&#1086;%20&#1087;&#1088;&#1086;&#1090;&#1086;&#1082;&#1086;&#1083;&#1080;-&#1085;&#1086;&#1074;-&#1046;&#1072;&#1082;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oriana\Desktop\Copy%20of%20&#1041;&#1088;&#1086;&#1081;%20&#1075;&#1083;&#1072;&#1089;&#1091;&#1074;&#1072;&#1083;&#1080;-&#1087;&#1086;%20&#1087;&#1088;&#1086;&#1090;&#1086;&#1082;&#1086;&#1083;&#1080;-&#1085;&#1086;&#1074;-&#1046;&#1072;&#1082;.xlsx" TargetMode="External"/><Relationship Id="rId2" Type="http://schemas.microsoft.com/office/2011/relationships/chartColorStyle" Target="colors11.xml"/><Relationship Id="rId1" Type="http://schemas.microsoft.com/office/2011/relationships/chartStyle" Target="style1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D:\boriana\&#1053;&#1086;&#1074;&#1080;%20&#1048;&#1079;&#1073;&#1086;&#1088;&#1080;%202021\&#1041;&#1088;&#1086;&#1081;%20&#1075;&#1083;&#1072;&#1089;&#1091;&#1074;&#1072;&#1083;&#1080;-&#1087;&#1086;%20&#1087;&#1088;&#1086;&#1090;&#1086;&#1082;&#1086;&#1083;&#1080;-&#1085;&#1086;&#1074;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D:\boriana\&#1053;&#1086;&#1074;&#1080;%20&#1048;&#1079;&#1073;&#1086;&#1088;&#1080;%202021\&#1041;&#1088;&#1086;&#1081;%20&#1075;&#1083;&#1072;&#1089;&#1091;&#1074;&#1072;&#1083;&#1080;-&#1087;&#1086;%20&#1087;&#1088;&#1086;&#1090;&#1086;&#1082;&#1086;&#1083;&#1080;-&#1085;&#1086;&#1074;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.anastasov\Desktop\&#1048;&#1079;&#1073;&#1086;&#1088;&#1080;\&#1041;&#1088;&#1086;&#1081;%20&#1075;&#1083;&#1072;&#1089;&#1091;&#1074;&#1072;&#1083;&#1080;-&#1087;&#1086;%20&#1087;&#1088;&#1086;&#1090;&#1086;&#1082;&#1086;&#1083;&#1080;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oriana\Desktop\Copy%20of%20&#1041;&#1088;&#1086;&#1081;%20&#1075;&#1083;&#1072;&#1089;&#1091;&#1074;&#1072;&#1083;&#1080;-&#1087;&#1086;%20&#1087;&#1088;&#1086;&#1090;&#1086;&#1082;&#1086;&#1083;&#1080;-&#1085;&#1086;&#1074;-&#1046;&#1072;&#1082;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oriana\Desktop\Copy%20of%20&#1041;&#1088;&#1086;&#1081;%20&#1075;&#1083;&#1072;&#1089;&#1091;&#1074;&#1072;&#1083;&#1080;-&#1087;&#1086;%20&#1087;&#1088;&#1086;&#1090;&#1086;&#1082;&#1086;&#1083;&#1080;-&#1085;&#1086;&#1074;-&#1046;&#1072;&#1082;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.anastasov\Desktop\&#1048;&#1079;&#1073;&#1086;&#1088;&#1080;\&#1041;&#1088;&#1086;&#1081;%20&#1075;&#1083;&#1072;&#1089;&#1091;&#1074;&#1072;&#1083;&#1080;-&#1087;&#1086;%20&#1087;&#1088;&#1086;&#1090;&#1086;&#1082;&#1086;&#1083;&#1080;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oriana\Desktop\Copy%20of%20&#1041;&#1088;&#1086;&#1081;%20&#1075;&#1083;&#1072;&#1089;&#1091;&#1074;&#1072;&#1083;&#1080;-&#1087;&#1086;%20&#1087;&#1088;&#1086;&#1090;&#1086;&#1082;&#1086;&#1083;&#1080;-&#1085;&#1086;&#1074;-&#1046;&#1072;&#1082;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.anastasov\Desktop\&#1048;&#1079;&#1073;&#1086;&#1088;&#1080;\&#1041;&#1088;&#1086;&#1081;%20&#1075;&#1083;&#1072;&#1089;&#1091;&#1074;&#1072;&#1083;&#1080;-&#1087;&#1086;%20&#1087;&#1088;&#1086;&#1090;&#1086;&#1082;&#1086;&#1083;&#1080;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bg-BG" sz="2400" dirty="0">
                <a:latin typeface="Cambria" panose="02040503050406030204" pitchFamily="18" charset="0"/>
                <a:ea typeface="Cambria" panose="02040503050406030204" pitchFamily="18" charset="0"/>
              </a:rPr>
              <a:t>Брой гласували по държави</a:t>
            </a:r>
            <a:endParaRPr lang="en-US" sz="2400" dirty="0">
              <a:latin typeface="Cambria" panose="02040503050406030204" pitchFamily="18" charset="0"/>
              <a:ea typeface="Cambria" panose="02040503050406030204" pitchFamily="18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Sheet2!$B$31</c:f>
              <c:strCache>
                <c:ptCount val="1"/>
                <c:pt idx="0">
                  <c:v>Общ брой гласували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6"/>
              <c:layout>
                <c:manualLayout>
                  <c:x val="5.1216389244558257E-3"/>
                  <c:y val="-4.15584415584414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9B17-478A-9DF9-CC57D7F93028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Sheet2!$A$32:$A$38</c:f>
              <c:strCache>
                <c:ptCount val="7"/>
                <c:pt idx="0">
                  <c:v>Обединено кралство Великобритания и Северна Ирландия</c:v>
                </c:pt>
                <c:pt idx="1">
                  <c:v>ФР Германия</c:v>
                </c:pt>
                <c:pt idx="2">
                  <c:v>Р Турция</c:v>
                </c:pt>
                <c:pt idx="3">
                  <c:v>Испания</c:v>
                </c:pt>
                <c:pt idx="4">
                  <c:v>Гърция</c:v>
                </c:pt>
                <c:pt idx="5">
                  <c:v>САЩ</c:v>
                </c:pt>
                <c:pt idx="6">
                  <c:v>Нидерландия</c:v>
                </c:pt>
              </c:strCache>
            </c:strRef>
          </c:cat>
          <c:val>
            <c:numRef>
              <c:f>Sheet2!$B$32:$B$38</c:f>
              <c:numCache>
                <c:formatCode>#,##0</c:formatCode>
                <c:ptCount val="7"/>
                <c:pt idx="0">
                  <c:v>34485</c:v>
                </c:pt>
                <c:pt idx="1">
                  <c:v>31967</c:v>
                </c:pt>
                <c:pt idx="2">
                  <c:v>30434</c:v>
                </c:pt>
                <c:pt idx="3">
                  <c:v>15125</c:v>
                </c:pt>
                <c:pt idx="4">
                  <c:v>9549</c:v>
                </c:pt>
                <c:pt idx="5">
                  <c:v>9020</c:v>
                </c:pt>
                <c:pt idx="6">
                  <c:v>4697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9B17-478A-9DF9-CC57D7F93028}"/>
            </c:ext>
          </c:extLst>
        </c:ser>
        <c:ser>
          <c:idx val="1"/>
          <c:order val="1"/>
          <c:tx>
            <c:strRef>
              <c:f>Sheet2!$C$31</c:f>
              <c:strCache>
                <c:ptCount val="1"/>
                <c:pt idx="0">
                  <c:v>В секции със СУЕМГ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5364916773367477E-2"/>
                  <c:y val="-4.15584415584415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9B17-478A-9DF9-CC57D7F93028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2.5608194622279097E-2"/>
                  <c:y val="-1.38528138528138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9B17-478A-9DF9-CC57D7F93028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2.5608194622279128E-2"/>
                  <c:y val="-6.23376623376623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9B17-478A-9DF9-CC57D7F93028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2.2193768672641851E-2"/>
                  <c:y val="-3.46320346320339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9B17-478A-9DF9-CC57D7F93028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2.0486555697823178E-2"/>
                  <c:y val="-5.88744588744588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9B17-478A-9DF9-CC57D7F93028}"/>
                </c:ex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1.5364916773367477E-2"/>
                  <c:y val="-1.38528138528138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9B17-478A-9DF9-CC57D7F93028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Sheet2!$A$32:$A$38</c:f>
              <c:strCache>
                <c:ptCount val="7"/>
                <c:pt idx="0">
                  <c:v>Обединено кралство Великобритания и Северна Ирландия</c:v>
                </c:pt>
                <c:pt idx="1">
                  <c:v>ФР Германия</c:v>
                </c:pt>
                <c:pt idx="2">
                  <c:v>Р Турция</c:v>
                </c:pt>
                <c:pt idx="3">
                  <c:v>Испания</c:v>
                </c:pt>
                <c:pt idx="4">
                  <c:v>Гърция</c:v>
                </c:pt>
                <c:pt idx="5">
                  <c:v>САЩ</c:v>
                </c:pt>
                <c:pt idx="6">
                  <c:v>Нидерландия</c:v>
                </c:pt>
              </c:strCache>
            </c:strRef>
          </c:cat>
          <c:val>
            <c:numRef>
              <c:f>Sheet2!$C$32:$C$38</c:f>
              <c:numCache>
                <c:formatCode>#,##0</c:formatCode>
                <c:ptCount val="7"/>
                <c:pt idx="0">
                  <c:v>17540</c:v>
                </c:pt>
                <c:pt idx="1">
                  <c:v>19759</c:v>
                </c:pt>
                <c:pt idx="2">
                  <c:v>15957</c:v>
                </c:pt>
                <c:pt idx="3">
                  <c:v>10372</c:v>
                </c:pt>
                <c:pt idx="4">
                  <c:v>910</c:v>
                </c:pt>
                <c:pt idx="5">
                  <c:v>4244</c:v>
                </c:pt>
                <c:pt idx="6">
                  <c:v>2953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9B17-478A-9DF9-CC57D7F93028}"/>
            </c:ext>
          </c:extLst>
        </c:ser>
        <c:ser>
          <c:idx val="2"/>
          <c:order val="2"/>
          <c:tx>
            <c:strRef>
              <c:f>Sheet2!$D$31</c:f>
              <c:strCache>
                <c:ptCount val="1"/>
                <c:pt idx="0">
                  <c:v>В секции с бюлетини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3.8305198057915595E-2"/>
                  <c:y val="1.62569187469198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9B17-478A-9DF9-CC57D7F93028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2.0486555697823303E-2"/>
                  <c:y val="-2.07792207792207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A-9B17-478A-9DF9-CC57D7F93028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2.0486555697823303E-2"/>
                  <c:y val="-3.463203463203526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B-9B17-478A-9DF9-CC57D7F93028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2.5608194622279128E-2"/>
                  <c:y val="-3.463203463203463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C-9B17-478A-9DF9-CC57D7F93028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3.5851472471190783E-2"/>
                  <c:y val="-3.463203463203463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D-9B17-478A-9DF9-CC57D7F93028}"/>
                </c:ex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2.5608194622279128E-2"/>
                  <c:y val="-1.26982660069602E-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E-9B17-478A-9DF9-CC57D7F93028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Sheet2!$A$32:$A$38</c:f>
              <c:strCache>
                <c:ptCount val="7"/>
                <c:pt idx="0">
                  <c:v>Обединено кралство Великобритания и Северна Ирландия</c:v>
                </c:pt>
                <c:pt idx="1">
                  <c:v>ФР Германия</c:v>
                </c:pt>
                <c:pt idx="2">
                  <c:v>Р Турция</c:v>
                </c:pt>
                <c:pt idx="3">
                  <c:v>Испания</c:v>
                </c:pt>
                <c:pt idx="4">
                  <c:v>Гърция</c:v>
                </c:pt>
                <c:pt idx="5">
                  <c:v>САЩ</c:v>
                </c:pt>
                <c:pt idx="6">
                  <c:v>Нидерландия</c:v>
                </c:pt>
              </c:strCache>
            </c:strRef>
          </c:cat>
          <c:val>
            <c:numRef>
              <c:f>Sheet2!$D$32:$D$38</c:f>
              <c:numCache>
                <c:formatCode>#,##0</c:formatCode>
                <c:ptCount val="7"/>
                <c:pt idx="0">
                  <c:v>16945</c:v>
                </c:pt>
                <c:pt idx="1">
                  <c:v>12208</c:v>
                </c:pt>
                <c:pt idx="2">
                  <c:v>14477</c:v>
                </c:pt>
                <c:pt idx="3">
                  <c:v>4753</c:v>
                </c:pt>
                <c:pt idx="4">
                  <c:v>8639</c:v>
                </c:pt>
                <c:pt idx="5">
                  <c:v>4776</c:v>
                </c:pt>
                <c:pt idx="6">
                  <c:v>1744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F-9B17-478A-9DF9-CC57D7F9302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827509344"/>
        <c:axId val="827502272"/>
      </c:barChart>
      <c:catAx>
        <c:axId val="827509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27502272"/>
        <c:crosses val="autoZero"/>
        <c:auto val="1"/>
        <c:lblAlgn val="ctr"/>
        <c:lblOffset val="100"/>
        <c:noMultiLvlLbl val="0"/>
      </c:catAx>
      <c:valAx>
        <c:axId val="8275022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275093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bg-BG"/>
              <a:t>Брой гласували</a:t>
            </a:r>
            <a:r>
              <a:rPr lang="bg-BG" baseline="0"/>
              <a:t> в страни извън ЕС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Графики!$B$16</c:f>
              <c:strCache>
                <c:ptCount val="1"/>
                <c:pt idx="0">
                  <c:v>Брой гласували април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1792-4735-A550-1526657C4E8C}"/>
              </c:ext>
            </c:extLst>
          </c:dPt>
          <c:dPt>
            <c:idx val="1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1792-4735-A550-1526657C4E8C}"/>
              </c:ext>
            </c:extLst>
          </c:dPt>
          <c:dPt>
            <c:idx val="2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1792-4735-A550-1526657C4E8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Графики!$A$17:$A$19</c:f>
              <c:strCache>
                <c:ptCount val="3"/>
                <c:pt idx="0">
                  <c:v>Обединено кралство Великобритания и Северна Ирландия</c:v>
                </c:pt>
                <c:pt idx="1">
                  <c:v>САЩ</c:v>
                </c:pt>
                <c:pt idx="2">
                  <c:v>Р Турция</c:v>
                </c:pt>
              </c:strCache>
            </c:strRef>
          </c:cat>
          <c:val>
            <c:numRef>
              <c:f>Графики!$B$17:$B$19</c:f>
              <c:numCache>
                <c:formatCode>General</c:formatCode>
                <c:ptCount val="3"/>
                <c:pt idx="0">
                  <c:v>33691</c:v>
                </c:pt>
                <c:pt idx="1">
                  <c:v>10838</c:v>
                </c:pt>
                <c:pt idx="2">
                  <c:v>24958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792-4735-A550-1526657C4E8C}"/>
            </c:ext>
          </c:extLst>
        </c:ser>
        <c:ser>
          <c:idx val="1"/>
          <c:order val="1"/>
          <c:tx>
            <c:strRef>
              <c:f>Графики!$C$16</c:f>
              <c:strCache>
                <c:ptCount val="1"/>
                <c:pt idx="0">
                  <c:v>Брой гласували юли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Графики!$A$17:$A$19</c:f>
              <c:strCache>
                <c:ptCount val="3"/>
                <c:pt idx="0">
                  <c:v>Обединено кралство Великобритания и Северна Ирландия</c:v>
                </c:pt>
                <c:pt idx="1">
                  <c:v>САЩ</c:v>
                </c:pt>
                <c:pt idx="2">
                  <c:v>Р Турция</c:v>
                </c:pt>
              </c:strCache>
            </c:strRef>
          </c:cat>
          <c:val>
            <c:numRef>
              <c:f>Графики!$C$17:$C$19</c:f>
              <c:numCache>
                <c:formatCode>General</c:formatCode>
                <c:ptCount val="3"/>
                <c:pt idx="0">
                  <c:v>34485</c:v>
                </c:pt>
                <c:pt idx="1">
                  <c:v>9020</c:v>
                </c:pt>
                <c:pt idx="2">
                  <c:v>30434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1792-4735-A550-1526657C4E8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93029296"/>
        <c:axId val="893043984"/>
      </c:barChart>
      <c:catAx>
        <c:axId val="8930292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93043984"/>
        <c:crosses val="autoZero"/>
        <c:auto val="1"/>
        <c:lblAlgn val="ctr"/>
        <c:lblOffset val="100"/>
        <c:noMultiLvlLbl val="0"/>
      </c:catAx>
      <c:valAx>
        <c:axId val="8930439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930292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bg-BG"/>
              <a:t>"Ефект</a:t>
            </a:r>
            <a:r>
              <a:rPr lang="bg-BG" baseline="0"/>
              <a:t> 35" за страните извън ЕС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6.4586761395842837E-2"/>
          <c:y val="7.1155875299760196E-2"/>
          <c:w val="0.91968771841000274"/>
          <c:h val="0.8638558885175324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Графики!$B$29</c:f>
              <c:strCache>
                <c:ptCount val="1"/>
                <c:pt idx="0">
                  <c:v>Разлика в % на брой секции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6.2596527313601907E-2"/>
                  <c:y val="-0.38369304556354916"/>
                </c:manualLayout>
              </c:layout>
              <c:tx>
                <c:rich>
                  <a:bodyPr/>
                  <a:lstStyle/>
                  <a:p>
                    <a:fld id="{75714664-D48B-473D-80B6-485F17BF2AB1}" type="VALUE">
                      <a:rPr lang="ru-RU"/>
                      <a:pPr/>
                      <a:t>[VALUE]</a:t>
                    </a:fld>
                    <a:r>
                      <a:rPr lang="ru-RU"/>
                      <a:t> увелиение на броя на секциите спрямо април 2021 г.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A68F-48F1-9C3B-BE4FE31F727B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1"/>
              <c:layout>
                <c:manualLayout>
                  <c:x val="-0.12950883674133884"/>
                  <c:y val="-0.17074340527577939"/>
                </c:manualLayout>
              </c:layout>
              <c:tx>
                <c:rich>
                  <a:bodyPr/>
                  <a:lstStyle/>
                  <a:p>
                    <a:fld id="{1E9DECEC-907B-47FD-9D13-07EF6204F49B}" type="VALUE">
                      <a:rPr lang="ru-RU"/>
                      <a:pPr/>
                      <a:t>[VALUE]</a:t>
                    </a:fld>
                    <a:r>
                      <a:rPr lang="ru-RU"/>
                      <a:t> увеличение на броя на секциите спрямо април 2021 г.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A68F-48F1-9C3B-BE4FE31F727B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2"/>
              <c:layout>
                <c:manualLayout>
                  <c:x val="-0.23453853702260649"/>
                  <c:y val="-0.4568582270927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3CD29601-8140-4CA4-8428-C7C4BFE8E679}" type="VALUE">
                      <a:rPr lang="ru-RU"/>
                      <a:pPr>
                        <a:defRPr/>
                      </a:pPr>
                      <a:t>[VALUE]</a:t>
                    </a:fld>
                    <a:r>
                      <a:rPr lang="ru-RU" baseline="0"/>
                      <a:t> увеличени на броя</a:t>
                    </a:r>
                  </a:p>
                  <a:p>
                    <a:pPr>
                      <a:defRPr/>
                    </a:pPr>
                    <a:r>
                      <a:rPr lang="ru-RU" baseline="0"/>
                      <a:t>на секциите спрямо април 2021 г.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A68F-48F1-9C3B-BE4FE31F727B}"/>
                </c:ext>
                <c:ext xmlns:c15="http://schemas.microsoft.com/office/drawing/2012/chart" uri="{CE6537A1-D6FC-4f65-9D91-7224C49458BB}">
                  <c15:layout>
                    <c:manualLayout>
                      <c:w val="0.2249069936965461"/>
                      <c:h val="8.0546838120055142E-2"/>
                    </c:manualLayout>
                  </c15:layout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Графики!$A$30:$A$32</c:f>
              <c:strCache>
                <c:ptCount val="3"/>
                <c:pt idx="0">
                  <c:v>Обединено кралство Великобритания и Северна Ирландия</c:v>
                </c:pt>
                <c:pt idx="1">
                  <c:v>САЩ</c:v>
                </c:pt>
                <c:pt idx="2">
                  <c:v>Р Турция</c:v>
                </c:pt>
              </c:strCache>
            </c:strRef>
          </c:cat>
          <c:val>
            <c:numRef>
              <c:f>Графики!$B$30:$B$32</c:f>
              <c:numCache>
                <c:formatCode>0%</c:formatCode>
                <c:ptCount val="3"/>
                <c:pt idx="0">
                  <c:v>2.8571428571428572</c:v>
                </c:pt>
                <c:pt idx="1">
                  <c:v>0.65714285714285714</c:v>
                </c:pt>
                <c:pt idx="2">
                  <c:v>2.2000000000000002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A68F-48F1-9C3B-BE4FE31F727B}"/>
            </c:ext>
          </c:extLst>
        </c:ser>
        <c:ser>
          <c:idx val="1"/>
          <c:order val="1"/>
          <c:tx>
            <c:strRef>
              <c:f>Графики!$C$29</c:f>
              <c:strCache>
                <c:ptCount val="1"/>
                <c:pt idx="0">
                  <c:v>Разлика в % брой гласували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.18411997178722683"/>
                  <c:y val="0.12764742666890608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AE4BAEF9-15AE-4440-A483-C8B2D3301911}" type="VALUE">
                      <a:rPr lang="ru-RU"/>
                      <a:pPr>
                        <a:defRPr/>
                      </a:pPr>
                      <a:t>[VALUE]</a:t>
                    </a:fld>
                    <a:r>
                      <a:rPr lang="ru-RU"/>
                      <a:t> увеличение на </a:t>
                    </a:r>
                  </a:p>
                  <a:p>
                    <a:pPr>
                      <a:defRPr/>
                    </a:pPr>
                    <a:r>
                      <a:rPr lang="ru-RU"/>
                      <a:t>броя гласували спрямо април 2021 г.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A68F-48F1-9C3B-BE4FE31F727B}"/>
                </c:ext>
                <c:ext xmlns:c15="http://schemas.microsoft.com/office/drawing/2012/chart" uri="{CE6537A1-D6FC-4f65-9D91-7224C49458BB}">
                  <c15:layout>
                    <c:manualLayout>
                      <c:w val="0.15880161355118838"/>
                      <c:h val="9.5837005985762572E-2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1"/>
              <c:layout>
                <c:manualLayout>
                  <c:x val="9.2500749902456186E-2"/>
                  <c:y val="0.24364538605336211"/>
                </c:manualLayout>
              </c:layout>
              <c:tx>
                <c:rich>
                  <a:bodyPr/>
                  <a:lstStyle/>
                  <a:p>
                    <a:fld id="{55A9D888-5324-4DBF-AFF3-7D185A0DA29D}" type="VALUE">
                      <a:rPr lang="ru-RU"/>
                      <a:pPr/>
                      <a:t>[VALUE]</a:t>
                    </a:fld>
                    <a:r>
                      <a:rPr lang="ru-RU"/>
                      <a:t> </a:t>
                    </a:r>
                    <a:r>
                      <a:rPr lang="ru-RU" sz="900" b="0" i="0" u="none" strike="noStrike" kern="1200" baseline="0">
                        <a:solidFill>
                          <a:sysClr val="windowText" lastClr="000000">
                            <a:lumMod val="75000"/>
                            <a:lumOff val="25000"/>
                          </a:sysClr>
                        </a:solidFill>
                      </a:rPr>
                      <a:t>намаление на </a:t>
                    </a:r>
                  </a:p>
                  <a:p>
                    <a:r>
                      <a:rPr lang="ru-RU" sz="900" b="0" i="0" u="none" strike="noStrike" kern="1200" baseline="0">
                        <a:solidFill>
                          <a:sysClr val="windowText" lastClr="000000">
                            <a:lumMod val="75000"/>
                            <a:lumOff val="25000"/>
                          </a:sysClr>
                        </a:solidFill>
                      </a:rPr>
                      <a:t>броя гласували спрямо април 2021 г.</a:t>
                    </a:r>
                  </a:p>
                  <a:p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A68F-48F1-9C3B-BE4FE31F727B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2"/>
              <c:layout>
                <c:manualLayout>
                  <c:x val="6.8216136666354482E-2"/>
                  <c:y val="-0.18225419664268586"/>
                </c:manualLayout>
              </c:layout>
              <c:tx>
                <c:rich>
                  <a:bodyPr/>
                  <a:lstStyle/>
                  <a:p>
                    <a:fld id="{D5E10B97-0E88-4E8D-9361-5B12779207CB}" type="VALUE">
                      <a:rPr lang="ru-RU"/>
                      <a:pPr/>
                      <a:t>[VALUE]</a:t>
                    </a:fld>
                    <a:r>
                      <a:rPr lang="ru-RU"/>
                      <a:t> </a:t>
                    </a:r>
                    <a:r>
                      <a:rPr lang="ru-RU" sz="900" b="0" i="0" u="none" strike="noStrike" kern="1200" baseline="0">
                        <a:solidFill>
                          <a:sysClr val="windowText" lastClr="000000">
                            <a:lumMod val="75000"/>
                            <a:lumOff val="25000"/>
                          </a:sysClr>
                        </a:solidFill>
                      </a:rPr>
                      <a:t>увеличение на </a:t>
                    </a:r>
                  </a:p>
                  <a:p>
                    <a:r>
                      <a:rPr lang="ru-RU" sz="900" b="0" i="0" u="none" strike="noStrike" kern="1200" baseline="0">
                        <a:solidFill>
                          <a:sysClr val="windowText" lastClr="000000">
                            <a:lumMod val="75000"/>
                            <a:lumOff val="25000"/>
                          </a:sysClr>
                        </a:solidFill>
                      </a:rPr>
                      <a:t>броя гласували спрямо април 2021 г.</a:t>
                    </a:r>
                  </a:p>
                  <a:p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A68F-48F1-9C3B-BE4FE31F727B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Графики!$A$30:$A$32</c:f>
              <c:strCache>
                <c:ptCount val="3"/>
                <c:pt idx="0">
                  <c:v>Обединено кралство Великобритания и Северна Ирландия</c:v>
                </c:pt>
                <c:pt idx="1">
                  <c:v>САЩ</c:v>
                </c:pt>
                <c:pt idx="2">
                  <c:v>Р Турция</c:v>
                </c:pt>
              </c:strCache>
            </c:strRef>
          </c:cat>
          <c:val>
            <c:numRef>
              <c:f>Графики!$C$30:$C$32</c:f>
              <c:numCache>
                <c:formatCode>0%</c:formatCode>
                <c:ptCount val="3"/>
                <c:pt idx="0">
                  <c:v>2.3567124751417312E-2</c:v>
                </c:pt>
                <c:pt idx="1">
                  <c:v>-0.19773020852555823</c:v>
                </c:pt>
                <c:pt idx="2">
                  <c:v>0.21940860645885096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A68F-48F1-9C3B-BE4FE31F72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893036368"/>
        <c:axId val="893038000"/>
      </c:barChart>
      <c:catAx>
        <c:axId val="89303636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893038000"/>
        <c:crosses val="autoZero"/>
        <c:auto val="1"/>
        <c:lblAlgn val="ctr"/>
        <c:lblOffset val="100"/>
        <c:noMultiLvlLbl val="0"/>
      </c:catAx>
      <c:valAx>
        <c:axId val="8930380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930363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bg-BG"/>
              <a:t>Брой</a:t>
            </a:r>
            <a:r>
              <a:rPr lang="bg-BG" baseline="0"/>
              <a:t> секции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Sheet2!$B$1</c:f>
              <c:strCache>
                <c:ptCount val="1"/>
                <c:pt idx="0">
                  <c:v>Брой секции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Sheet2!$A$2:$A$3</c:f>
              <c:strCache>
                <c:ptCount val="2"/>
                <c:pt idx="0">
                  <c:v>Секции с гласували до 100 души</c:v>
                </c:pt>
                <c:pt idx="1">
                  <c:v>Секции с гласували над 500 души</c:v>
                </c:pt>
              </c:strCache>
            </c:strRef>
          </c:cat>
          <c:val>
            <c:numRef>
              <c:f>Sheet2!$B$2:$B$3</c:f>
              <c:numCache>
                <c:formatCode>General</c:formatCode>
                <c:ptCount val="2"/>
                <c:pt idx="0">
                  <c:v>172</c:v>
                </c:pt>
                <c:pt idx="1">
                  <c:v>31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432-4E83-94FA-9A866AE4BF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47357280"/>
        <c:axId val="827504448"/>
      </c:barChart>
      <c:lineChart>
        <c:grouping val="standard"/>
        <c:varyColors val="0"/>
        <c:ser>
          <c:idx val="1"/>
          <c:order val="1"/>
          <c:tx>
            <c:strRef>
              <c:f>Sheet2!$C$1</c:f>
              <c:strCache>
                <c:ptCount val="1"/>
                <c:pt idx="0">
                  <c:v>% от общия брой секции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0.1111111111111111"/>
                  <c:y val="-1.1608705161854789E-2"/>
                </c:manualLayout>
              </c:layout>
              <c:tx>
                <c:rich>
                  <a:bodyPr/>
                  <a:lstStyle/>
                  <a:p>
                    <a:fld id="{20D14433-878F-4D09-8AC0-ECFEEB77CDEA}" type="VALUE">
                      <a:rPr lang="ru-RU"/>
                      <a:pPr/>
                      <a:t>[VALUE]</a:t>
                    </a:fld>
                    <a:r>
                      <a:rPr lang="ru-RU"/>
                      <a:t> от</a:t>
                    </a:r>
                    <a:r>
                      <a:rPr lang="ru-RU" baseline="0"/>
                      <a:t> общия брой секции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C432-4E83-94FA-9A866AE4BFDA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1"/>
              <c:layout>
                <c:manualLayout>
                  <c:x val="3.0555555555555555E-2"/>
                  <c:y val="-9.0312408865558469E-2"/>
                </c:manualLayout>
              </c:layout>
              <c:tx>
                <c:rich>
                  <a:bodyPr/>
                  <a:lstStyle/>
                  <a:p>
                    <a:fld id="{A1CA4B36-D971-49E1-9DE3-45A47294783E}" type="VALUE">
                      <a:rPr lang="ru-RU"/>
                      <a:pPr/>
                      <a:t>[VALUE]</a:t>
                    </a:fld>
                    <a:r>
                      <a:rPr lang="ru-RU"/>
                      <a:t> от общия</a:t>
                    </a:r>
                  </a:p>
                  <a:p>
                    <a:r>
                      <a:rPr lang="ru-RU"/>
                      <a:t>брой секции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C432-4E83-94FA-9A866AE4BFDA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Sheet2!$A$2:$A$3</c:f>
              <c:strCache>
                <c:ptCount val="2"/>
                <c:pt idx="0">
                  <c:v>Секции с гласували до 100 души</c:v>
                </c:pt>
                <c:pt idx="1">
                  <c:v>Секции с гласували над 500 души</c:v>
                </c:pt>
              </c:strCache>
            </c:strRef>
          </c:cat>
          <c:val>
            <c:numRef>
              <c:f>Sheet2!$C$2:$C$3</c:f>
              <c:numCache>
                <c:formatCode>0%</c:formatCode>
                <c:ptCount val="2"/>
                <c:pt idx="0">
                  <c:v>0.21994884910485935</c:v>
                </c:pt>
                <c:pt idx="1">
                  <c:v>3.9641943734015347E-2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C432-4E83-94FA-9A866AE4BF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93039088"/>
        <c:axId val="893034192"/>
      </c:lineChart>
      <c:catAx>
        <c:axId val="7473572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27504448"/>
        <c:crosses val="autoZero"/>
        <c:auto val="1"/>
        <c:lblAlgn val="ctr"/>
        <c:lblOffset val="100"/>
        <c:noMultiLvlLbl val="0"/>
      </c:catAx>
      <c:valAx>
        <c:axId val="8275044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47357280"/>
        <c:crosses val="autoZero"/>
        <c:crossBetween val="between"/>
      </c:valAx>
      <c:valAx>
        <c:axId val="893034192"/>
        <c:scaling>
          <c:orientation val="minMax"/>
        </c:scaling>
        <c:delete val="0"/>
        <c:axPos val="r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93039088"/>
        <c:crosses val="max"/>
        <c:crossBetween val="between"/>
      </c:valAx>
      <c:catAx>
        <c:axId val="89303908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89303419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bg-BG"/>
              <a:t>Брой гласували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Sheet2!$B$8</c:f>
              <c:strCache>
                <c:ptCount val="1"/>
                <c:pt idx="0">
                  <c:v>Брой гласували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Sheet2!$A$9:$A$10</c:f>
              <c:strCache>
                <c:ptCount val="2"/>
                <c:pt idx="0">
                  <c:v>Секции с гласували до 100 души</c:v>
                </c:pt>
                <c:pt idx="1">
                  <c:v>Секции с гласували над 500 души</c:v>
                </c:pt>
              </c:strCache>
            </c:strRef>
          </c:cat>
          <c:val>
            <c:numRef>
              <c:f>Sheet2!$B$9:$B$10</c:f>
              <c:numCache>
                <c:formatCode>General</c:formatCode>
                <c:ptCount val="2"/>
                <c:pt idx="0">
                  <c:v>11201</c:v>
                </c:pt>
                <c:pt idx="1">
                  <c:v>19304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880-4490-9787-B3C5B1F31C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93042896"/>
        <c:axId val="893043440"/>
      </c:barChart>
      <c:lineChart>
        <c:grouping val="standard"/>
        <c:varyColors val="0"/>
        <c:ser>
          <c:idx val="1"/>
          <c:order val="1"/>
          <c:tx>
            <c:strRef>
              <c:f>Sheet2!$C$8</c:f>
              <c:strCache>
                <c:ptCount val="1"/>
                <c:pt idx="0">
                  <c:v>% от общия брой гласували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1.1111111111111112E-2"/>
                  <c:y val="-0.16666666666666666"/>
                </c:manualLayout>
              </c:layout>
              <c:tx>
                <c:rich>
                  <a:bodyPr/>
                  <a:lstStyle/>
                  <a:p>
                    <a:fld id="{A7054188-67AB-495D-8622-30D93A104275}" type="VALUE">
                      <a:rPr lang="ru-RU"/>
                      <a:pPr/>
                      <a:t>[VALUE]</a:t>
                    </a:fld>
                    <a:r>
                      <a:rPr lang="ru-RU" baseline="0"/>
                      <a:t> от общия брой гласували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1880-4490-9787-B3C5B1F31C7A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1"/>
              <c:layout>
                <c:manualLayout>
                  <c:x val="-1.0185067526415994E-16"/>
                  <c:y val="-6.0185185185185182E-2"/>
                </c:manualLayout>
              </c:layout>
              <c:tx>
                <c:rich>
                  <a:bodyPr/>
                  <a:lstStyle/>
                  <a:p>
                    <a:fld id="{7ABBFC57-662B-4ABF-B49C-3D7F2B26FB8B}" type="VALUE">
                      <a:rPr lang="ru-RU"/>
                      <a:pPr/>
                      <a:t>[VALUE]</a:t>
                    </a:fld>
                    <a:r>
                      <a:rPr lang="ru-RU"/>
                      <a:t> от общия </a:t>
                    </a:r>
                  </a:p>
                  <a:p>
                    <a:r>
                      <a:rPr lang="ru-RU"/>
                      <a:t>брой гласували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1880-4490-9787-B3C5B1F31C7A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Sheet2!$A$9:$A$10</c:f>
              <c:strCache>
                <c:ptCount val="2"/>
                <c:pt idx="0">
                  <c:v>Секции с гласували до 100 души</c:v>
                </c:pt>
                <c:pt idx="1">
                  <c:v>Секции с гласували над 500 души</c:v>
                </c:pt>
              </c:strCache>
            </c:strRef>
          </c:cat>
          <c:val>
            <c:numRef>
              <c:f>Sheet2!$C$9:$C$10</c:f>
              <c:numCache>
                <c:formatCode>0%</c:formatCode>
                <c:ptCount val="2"/>
                <c:pt idx="0">
                  <c:v>6.4431699867121481E-2</c:v>
                </c:pt>
                <c:pt idx="1">
                  <c:v>0.11104272245646934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1880-4490-9787-B3C5B1F31C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93032560"/>
        <c:axId val="893036912"/>
      </c:lineChart>
      <c:catAx>
        <c:axId val="8930428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93043440"/>
        <c:crosses val="autoZero"/>
        <c:auto val="1"/>
        <c:lblAlgn val="ctr"/>
        <c:lblOffset val="100"/>
        <c:noMultiLvlLbl val="0"/>
      </c:catAx>
      <c:valAx>
        <c:axId val="8930434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93042896"/>
        <c:crosses val="autoZero"/>
        <c:crossBetween val="between"/>
      </c:valAx>
      <c:valAx>
        <c:axId val="893036912"/>
        <c:scaling>
          <c:orientation val="minMax"/>
        </c:scaling>
        <c:delete val="0"/>
        <c:axPos val="r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93032560"/>
        <c:crosses val="max"/>
        <c:crossBetween val="between"/>
      </c:valAx>
      <c:catAx>
        <c:axId val="89303256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89303691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bg-BG"/>
              <a:t>Брой гласували на изборите</a:t>
            </a:r>
            <a:r>
              <a:rPr lang="bg-BG" baseline="0"/>
              <a:t> за Народно събрание през април и юли 2021 г.</a:t>
            </a:r>
            <a:endParaRPr lang="bg-BG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93033648"/>
        <c:axId val="893029840"/>
      </c:barChart>
      <c:catAx>
        <c:axId val="8930336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93029840"/>
        <c:crosses val="autoZero"/>
        <c:auto val="1"/>
        <c:lblAlgn val="ctr"/>
        <c:lblOffset val="100"/>
        <c:noMultiLvlLbl val="0"/>
      </c:catAx>
      <c:valAx>
        <c:axId val="8930298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930336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bg-BG"/>
              <a:t>Брой гласували на изборите</a:t>
            </a:r>
            <a:r>
              <a:rPr lang="bg-BG" baseline="0"/>
              <a:t> за Народно събрание през април и юли 2021 г.</a:t>
            </a:r>
            <a:endParaRPr lang="bg-BG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Графики!$A$42</c:f>
              <c:strCache>
                <c:ptCount val="1"/>
                <c:pt idx="0">
                  <c:v>Брой гласували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Графики!$B$40:$C$41</c:f>
              <c:strCache>
                <c:ptCount val="2"/>
                <c:pt idx="0">
                  <c:v>Април 2021 г.</c:v>
                </c:pt>
                <c:pt idx="1">
                  <c:v>Юли 2021 г.</c:v>
                </c:pt>
              </c:strCache>
            </c:strRef>
          </c:cat>
          <c:val>
            <c:numRef>
              <c:f>Графики!$B$42:$C$42</c:f>
              <c:numCache>
                <c:formatCode>#,##0</c:formatCode>
                <c:ptCount val="2"/>
                <c:pt idx="0">
                  <c:v>180435</c:v>
                </c:pt>
                <c:pt idx="1">
                  <c:v>173843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7C5-47C3-97CF-C9DBFE41C0A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93033104"/>
        <c:axId val="893041264"/>
      </c:barChart>
      <c:catAx>
        <c:axId val="8930331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93041264"/>
        <c:crosses val="autoZero"/>
        <c:auto val="1"/>
        <c:lblAlgn val="ctr"/>
        <c:lblOffset val="100"/>
        <c:noMultiLvlLbl val="0"/>
      </c:catAx>
      <c:valAx>
        <c:axId val="8930412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930331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bg-BG"/>
              <a:t>Брой секции на изборите за Народно събрание през април и юли 2021 г.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Графики!$A$36</c:f>
              <c:strCache>
                <c:ptCount val="1"/>
                <c:pt idx="0">
                  <c:v>Брой секции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Графики!$B$35:$C$35</c:f>
              <c:strCache>
                <c:ptCount val="2"/>
                <c:pt idx="0">
                  <c:v>Април 2021 г.</c:v>
                </c:pt>
                <c:pt idx="1">
                  <c:v>Юли 2021 г.</c:v>
                </c:pt>
              </c:strCache>
            </c:strRef>
          </c:cat>
          <c:val>
            <c:numRef>
              <c:f>Графики!$B$36:$C$36</c:f>
              <c:numCache>
                <c:formatCode>General</c:formatCode>
                <c:ptCount val="2"/>
                <c:pt idx="0">
                  <c:v>484</c:v>
                </c:pt>
                <c:pt idx="1">
                  <c:v>782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618-4B30-AA5A-DF2D9316C2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93037456"/>
        <c:axId val="893030384"/>
      </c:barChart>
      <c:catAx>
        <c:axId val="8930374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93030384"/>
        <c:crosses val="autoZero"/>
        <c:auto val="1"/>
        <c:lblAlgn val="ctr"/>
        <c:lblOffset val="100"/>
        <c:noMultiLvlLbl val="0"/>
      </c:catAx>
      <c:valAx>
        <c:axId val="8930303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930374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bg-BG"/>
              <a:t>Брой гласували на изборите</a:t>
            </a:r>
            <a:r>
              <a:rPr lang="bg-BG" baseline="0"/>
              <a:t> за Народно събрание през април и юли 2021 г.</a:t>
            </a:r>
            <a:endParaRPr lang="bg-BG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93034736"/>
        <c:axId val="893042352"/>
      </c:barChart>
      <c:catAx>
        <c:axId val="8930347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93042352"/>
        <c:crosses val="autoZero"/>
        <c:auto val="1"/>
        <c:lblAlgn val="ctr"/>
        <c:lblOffset val="100"/>
        <c:noMultiLvlLbl val="0"/>
      </c:catAx>
      <c:valAx>
        <c:axId val="8930423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930347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bg-BG"/>
              <a:t>Процентна</a:t>
            </a:r>
            <a:r>
              <a:rPr lang="bg-BG" baseline="0"/>
              <a:t> разлика в броя на секциите и броя на избирателите на изборите за Народно събрание през април и юли 2021 г.</a:t>
            </a:r>
            <a:endParaRPr lang="bg-BG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8.2533362907101407E-2"/>
          <c:y val="0.14049242424242425"/>
          <c:w val="0.8963398765295183"/>
          <c:h val="0.8178409090909091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'Графики 2'!$A$2</c:f>
              <c:strCache>
                <c:ptCount val="1"/>
                <c:pt idx="0">
                  <c:v>Брой секции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9684-4CED-9829-91598ADACC36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4.9103961205424526E-2"/>
                  <c:y val="0.14571279524653841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9684-4CED-9829-91598ADACC36}"/>
                </c:ext>
                <c:ext xmlns:c15="http://schemas.microsoft.com/office/drawing/2012/chart" uri="{CE6537A1-D6FC-4f65-9D91-7224C49458BB}">
                  <c15:layout>
                    <c:manualLayout>
                      <c:w val="0.23800389359772089"/>
                      <c:h val="0.21629328143075022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'Графики 2'!$B$1:$C$1</c:f>
              <c:strCache>
                <c:ptCount val="2"/>
                <c:pt idx="0">
                  <c:v>Процентна разлика в броя на секциите</c:v>
                </c:pt>
                <c:pt idx="1">
                  <c:v>Процентна разлика в броя на избирателите</c:v>
                </c:pt>
              </c:strCache>
            </c:strRef>
          </c:cat>
          <c:val>
            <c:numRef>
              <c:f>'Графики 2'!$B$2:$C$2</c:f>
              <c:numCache>
                <c:formatCode>0%</c:formatCode>
                <c:ptCount val="2"/>
                <c:pt idx="0">
                  <c:v>0.61570247933884292</c:v>
                </c:pt>
                <c:pt idx="1">
                  <c:v>-3.6533931886829074E-2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684-4CED-9829-91598ADACC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93035280"/>
        <c:axId val="893030928"/>
      </c:barChart>
      <c:catAx>
        <c:axId val="89303528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893030928"/>
        <c:crosses val="autoZero"/>
        <c:auto val="1"/>
        <c:lblAlgn val="ctr"/>
        <c:lblOffset val="100"/>
        <c:noMultiLvlLbl val="0"/>
      </c:catAx>
      <c:valAx>
        <c:axId val="8930309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930352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bg-BG"/>
              <a:t>Брой</a:t>
            </a:r>
            <a:r>
              <a:rPr lang="bg-BG" baseline="0"/>
              <a:t> секции в страни извън ЕС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8.3861052475650857E-2"/>
          <c:y val="9.0169756717179722E-2"/>
          <c:w val="0.88380457726919226"/>
          <c:h val="0.7103256027430545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Sheet3!$B$1</c:f>
              <c:strCache>
                <c:ptCount val="1"/>
                <c:pt idx="0">
                  <c:v>Брой секции април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Sheet3!$A$2:$A$4</c:f>
              <c:strCache>
                <c:ptCount val="3"/>
                <c:pt idx="0">
                  <c:v>Обединено кралство Великобритания и Северна Ирландия</c:v>
                </c:pt>
                <c:pt idx="1">
                  <c:v>САЩ</c:v>
                </c:pt>
                <c:pt idx="2">
                  <c:v>Турция</c:v>
                </c:pt>
              </c:strCache>
            </c:strRef>
          </c:cat>
          <c:val>
            <c:numRef>
              <c:f>Sheet3!$B$2:$B$4</c:f>
              <c:numCache>
                <c:formatCode>General</c:formatCode>
                <c:ptCount val="3"/>
                <c:pt idx="0">
                  <c:v>35</c:v>
                </c:pt>
                <c:pt idx="1">
                  <c:v>35</c:v>
                </c:pt>
                <c:pt idx="2">
                  <c:v>35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22E-49EE-ABF5-318937829AEB}"/>
            </c:ext>
          </c:extLst>
        </c:ser>
        <c:ser>
          <c:idx val="1"/>
          <c:order val="1"/>
          <c:tx>
            <c:strRef>
              <c:f>Sheet3!$C$1</c:f>
              <c:strCache>
                <c:ptCount val="1"/>
                <c:pt idx="0">
                  <c:v>Брой секции юли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F22E-49EE-ABF5-318937829AEB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F22E-49EE-ABF5-318937829AEB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F22E-49EE-ABF5-318937829AE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Sheet3!$A$2:$A$4</c:f>
              <c:strCache>
                <c:ptCount val="3"/>
                <c:pt idx="0">
                  <c:v>Обединено кралство Великобритания и Северна Ирландия</c:v>
                </c:pt>
                <c:pt idx="1">
                  <c:v>САЩ</c:v>
                </c:pt>
                <c:pt idx="2">
                  <c:v>Турция</c:v>
                </c:pt>
              </c:strCache>
            </c:strRef>
          </c:cat>
          <c:val>
            <c:numRef>
              <c:f>Sheet3!$C$2:$C$4</c:f>
              <c:numCache>
                <c:formatCode>General</c:formatCode>
                <c:ptCount val="3"/>
                <c:pt idx="0">
                  <c:v>135</c:v>
                </c:pt>
                <c:pt idx="1">
                  <c:v>58</c:v>
                </c:pt>
                <c:pt idx="2">
                  <c:v>112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F22E-49EE-ABF5-318937829AE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93035824"/>
        <c:axId val="893032016"/>
      </c:barChart>
      <c:catAx>
        <c:axId val="89303582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893032016"/>
        <c:crosses val="autoZero"/>
        <c:auto val="1"/>
        <c:lblAlgn val="ctr"/>
        <c:lblOffset val="100"/>
        <c:noMultiLvlLbl val="0"/>
      </c:catAx>
      <c:valAx>
        <c:axId val="8930320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930358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0.10728</cdr:x>
      <cdr:y>0.85871</cdr:y>
    </cdr:from>
    <cdr:to>
      <cdr:x>0.21225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934508" y="5557309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bg-BG" sz="1100"/>
            <a:t>Обединено кралство Великобритания</a:t>
          </a:r>
        </a:p>
        <a:p xmlns:a="http://schemas.openxmlformats.org/drawingml/2006/main">
          <a:r>
            <a:rPr lang="bg-BG" sz="1100"/>
            <a:t>и Северна Ирландия</a:t>
          </a:r>
        </a:p>
      </cdr:txBody>
    </cdr:sp>
  </cdr:relSizeAnchor>
  <cdr:relSizeAnchor xmlns:cdr="http://schemas.openxmlformats.org/drawingml/2006/chartDrawing">
    <cdr:from>
      <cdr:x>0.49509</cdr:x>
      <cdr:y>0.87572</cdr:y>
    </cdr:from>
    <cdr:to>
      <cdr:x>0.58937</cdr:x>
      <cdr:y>0.93524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4312706" y="5667375"/>
          <a:ext cx="821267" cy="38523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bg-BG" sz="1100"/>
            <a:t>САЩ</a:t>
          </a:r>
        </a:p>
      </cdr:txBody>
    </cdr:sp>
  </cdr:relSizeAnchor>
  <cdr:relSizeAnchor xmlns:cdr="http://schemas.openxmlformats.org/drawingml/2006/chartDrawing">
    <cdr:from>
      <cdr:x>0.78571</cdr:x>
      <cdr:y>0.87375</cdr:y>
    </cdr:from>
    <cdr:to>
      <cdr:x>0.87513</cdr:x>
      <cdr:y>1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6844240" y="5654675"/>
          <a:ext cx="778934" cy="81703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bg-BG" sz="1100"/>
            <a:t>Р Турция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3B03E6-0AAD-4130-BB42-C6EA7BC5C6E6}" type="datetimeFigureOut">
              <a:rPr lang="bg-BG" smtClean="0"/>
              <a:t>24.7.2021 г.</a:t>
            </a:fld>
            <a:endParaRPr lang="bg-B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bg-B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7C1983-33CD-44A1-B1BB-F57D403CCA63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50902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041F9-C083-4B9A-B706-7633AC32D7A8}" type="datetime1">
              <a:rPr lang="bg-BG" smtClean="0"/>
              <a:t>24.7.2021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Министерство на външните работи 21.06.2021 г.</a:t>
            </a:r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BD101-8EC1-4E43-9FB3-4A6E71C54025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A7C3C-2283-4F1E-BA26-0043D9495648}" type="datetime1">
              <a:rPr lang="bg-BG" smtClean="0"/>
              <a:t>24.7.2021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Министерство на външните работи 21.06.2021 г.</a:t>
            </a:r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BD101-8EC1-4E43-9FB3-4A6E71C54025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077F5-109D-4CC4-BAD5-4AC516E130A7}" type="datetime1">
              <a:rPr lang="bg-BG" smtClean="0"/>
              <a:t>24.7.2021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Министерство на външните работи 21.06.2021 г.</a:t>
            </a:r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BD101-8EC1-4E43-9FB3-4A6E71C54025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D7D7B-873D-4C76-AFE4-1E79A5F87CAD}" type="datetime1">
              <a:rPr lang="bg-BG" smtClean="0"/>
              <a:t>24.7.2021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Министерство на външните работи 21.06.2021 г.</a:t>
            </a:r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BD101-8EC1-4E43-9FB3-4A6E71C54025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E8A2C-0D5A-492F-B9FA-2F355DE1B552}" type="datetime1">
              <a:rPr lang="bg-BG" smtClean="0"/>
              <a:t>24.7.2021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Министерство на външните работи 21.06.2021 г.</a:t>
            </a:r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BD101-8EC1-4E43-9FB3-4A6E71C54025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FF1AD-F178-4212-876A-B9B49CCF2259}" type="datetime1">
              <a:rPr lang="bg-BG" smtClean="0"/>
              <a:t>24.7.2021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Министерство на външните работи 21.06.2021 г.</a:t>
            </a:r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BD101-8EC1-4E43-9FB3-4A6E71C54025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A0C5-21B8-4D34-8521-3ADE17AAEC6B}" type="datetime1">
              <a:rPr lang="bg-BG" smtClean="0"/>
              <a:t>24.7.2021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Министерство на външните работи 21.06.2021 г.</a:t>
            </a:r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BD101-8EC1-4E43-9FB3-4A6E71C54025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5559D-AB05-47D1-AB0A-DAD38A21B158}" type="datetime1">
              <a:rPr lang="bg-BG" smtClean="0"/>
              <a:t>24.7.2021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Министерство на външните работи 21.06.2021 г.</a:t>
            </a:r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BD101-8EC1-4E43-9FB3-4A6E71C54025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E9A50-A31A-4D7A-87CD-0069423FC134}" type="datetime1">
              <a:rPr lang="bg-BG" smtClean="0"/>
              <a:t>24.7.2021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Министерство на външните работи 21.06.2021 г.</a:t>
            </a:r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BD101-8EC1-4E43-9FB3-4A6E71C54025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D657A-18A1-45F3-84BC-CEE6139B1B15}" type="datetime1">
              <a:rPr lang="bg-BG" smtClean="0"/>
              <a:t>24.7.2021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Министерство на външните работи 21.06.2021 г.</a:t>
            </a:r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BD101-8EC1-4E43-9FB3-4A6E71C54025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CC3AC-510E-4A0B-88C3-66B641CABA14}" type="datetime1">
              <a:rPr lang="bg-BG" smtClean="0"/>
              <a:t>24.7.2021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Министерство на външните работи 21.06.2021 г.</a:t>
            </a:r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BD101-8EC1-4E43-9FB3-4A6E71C54025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91000">
              <a:srgbClr val="D3D3D3"/>
            </a:gs>
            <a:gs pos="100000">
              <a:schemeClr val="bg1">
                <a:lumMod val="85000"/>
              </a:schemeClr>
            </a:gs>
            <a:gs pos="82000">
              <a:schemeClr val="accent1">
                <a:tint val="44500"/>
                <a:satMod val="160000"/>
              </a:schemeClr>
            </a:gs>
            <a:gs pos="60000">
              <a:schemeClr val="accent1">
                <a:tint val="23500"/>
                <a:satMod val="16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7F6098-0E0C-4FAD-A2F8-6684C014B9FE}" type="datetime1">
              <a:rPr lang="bg-BG" smtClean="0"/>
              <a:t>24.7.2021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mtClean="0"/>
              <a:t>Министерство на външните работи 21.06.2021 г.</a:t>
            </a:r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4BD101-8EC1-4E43-9FB3-4A6E71C54025}" type="slidenum">
              <a:rPr lang="bg-BG" smtClean="0"/>
              <a:t>‹#›</a:t>
            </a:fld>
            <a:endParaRPr lang="bg-B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6.xml"/><Relationship Id="rId4" Type="http://schemas.openxmlformats.org/officeDocument/2006/relationships/chart" Target="../charts/char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>
          <a:gsLst>
            <a:gs pos="91000">
              <a:srgbClr val="D3D3D3">
                <a:alpha val="90000"/>
              </a:srgbClr>
            </a:gs>
            <a:gs pos="100000">
              <a:schemeClr val="bg1">
                <a:lumMod val="85000"/>
              </a:schemeClr>
            </a:gs>
            <a:gs pos="82000">
              <a:schemeClr val="accent1">
                <a:tint val="44500"/>
                <a:satMod val="160000"/>
              </a:schemeClr>
            </a:gs>
            <a:gs pos="60000">
              <a:schemeClr val="accent1">
                <a:tint val="23500"/>
                <a:satMod val="160000"/>
              </a:schemeClr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683568" y="3861048"/>
            <a:ext cx="7916416" cy="2495302"/>
          </a:xfrm>
        </p:spPr>
        <p:txBody>
          <a:bodyPr>
            <a:noAutofit/>
          </a:bodyPr>
          <a:lstStyle/>
          <a:p>
            <a:r>
              <a:rPr lang="bg-BG" sz="8000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68/78</a:t>
            </a:r>
            <a:r>
              <a:rPr lang="en-US" sz="8000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</a:t>
            </a:r>
            <a:r>
              <a:rPr lang="bg-BG" sz="8000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/</a:t>
            </a:r>
            <a:r>
              <a:rPr lang="en-US" sz="8000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173 843</a:t>
            </a:r>
          </a:p>
          <a:p>
            <a:r>
              <a:rPr lang="en-US" sz="4800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68/484/180 435</a:t>
            </a:r>
            <a:endParaRPr lang="bg-BG" sz="4800" dirty="0" smtClean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2377331"/>
            <a:ext cx="7772400" cy="1470025"/>
          </a:xfrm>
          <a:noFill/>
        </p:spPr>
        <p:txBody>
          <a:bodyPr>
            <a:normAutofit fontScale="90000"/>
          </a:bodyPr>
          <a:lstStyle/>
          <a:p>
            <a:r>
              <a:rPr lang="bg-BG" sz="3100" dirty="0" smtClean="0">
                <a:latin typeface="Cambria" panose="02040503050406030204" pitchFamily="18" charset="0"/>
                <a:ea typeface="Cambria" panose="02040503050406030204" pitchFamily="18" charset="0"/>
              </a:rPr>
              <a:t>ИЗБОРИ ЗА НАРОДНИ ПРЕДСТАВИТЕЛИ </a:t>
            </a:r>
            <a:br>
              <a:rPr lang="bg-BG" sz="3100" dirty="0" smtClean="0"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bg-BG" sz="3100" dirty="0" smtClean="0">
                <a:latin typeface="Cambria" panose="02040503050406030204" pitchFamily="18" charset="0"/>
                <a:ea typeface="Cambria" panose="02040503050406030204" pitchFamily="18" charset="0"/>
              </a:rPr>
              <a:t>ЗА НАРОДНО СЪБРАНИЕ</a:t>
            </a:r>
            <a:br>
              <a:rPr lang="bg-BG" sz="3100" dirty="0" smtClean="0"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bg-BG" sz="3100" dirty="0" smtClean="0">
                <a:latin typeface="Cambria" panose="02040503050406030204" pitchFamily="18" charset="0"/>
                <a:ea typeface="Cambria" panose="02040503050406030204" pitchFamily="18" charset="0"/>
              </a:rPr>
              <a:t>11.07.2021 г.</a:t>
            </a:r>
            <a:br>
              <a:rPr lang="bg-BG" sz="3100" dirty="0" smtClean="0"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bg-BG" sz="3100" dirty="0" smtClean="0">
                <a:latin typeface="Cambria" panose="02040503050406030204" pitchFamily="18" charset="0"/>
                <a:ea typeface="Cambria" panose="02040503050406030204" pitchFamily="18" charset="0"/>
              </a:rPr>
              <a:t>ИЗВЪН СТРАНАТА</a:t>
            </a:r>
            <a:r>
              <a:rPr lang="bg-BG" dirty="0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/>
            </a:r>
            <a:br>
              <a:rPr lang="bg-BG" dirty="0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endParaRPr lang="bg-BG" dirty="0">
              <a:solidFill>
                <a:schemeClr val="tx2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23</a:t>
            </a:r>
            <a:r>
              <a:rPr lang="ru-RU" dirty="0" smtClean="0"/>
              <a:t>.07.2021 г.</a:t>
            </a:r>
            <a:endParaRPr lang="bg-BG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002" y="21737"/>
            <a:ext cx="9148002" cy="1765280"/>
          </a:xfrm>
          <a:prstGeom prst="rect">
            <a:avLst/>
          </a:prstGeom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31840" y="6381328"/>
            <a:ext cx="2895600" cy="365125"/>
          </a:xfrm>
        </p:spPr>
        <p:txBody>
          <a:bodyPr/>
          <a:lstStyle/>
          <a:p>
            <a:r>
              <a:rPr lang="bg-BG" dirty="0" smtClean="0"/>
              <a:t>23</a:t>
            </a:r>
            <a:r>
              <a:rPr lang="en-US" dirty="0" smtClean="0"/>
              <a:t>.0</a:t>
            </a:r>
            <a:r>
              <a:rPr lang="bg-BG" dirty="0" smtClean="0"/>
              <a:t>7</a:t>
            </a:r>
            <a:r>
              <a:rPr lang="en-US" dirty="0" smtClean="0"/>
              <a:t>.2021</a:t>
            </a:r>
            <a:r>
              <a:rPr lang="ru-RU" dirty="0" smtClean="0">
                <a:latin typeface="Cambria" panose="02040503050406030204" pitchFamily="18" charset="0"/>
                <a:ea typeface="Cambria" panose="02040503050406030204" pitchFamily="18" charset="0"/>
              </a:rPr>
              <a:t> г.</a:t>
            </a:r>
            <a:endParaRPr lang="bg-BG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5832648"/>
          </a:xfrm>
        </p:spPr>
        <p:txBody>
          <a:bodyPr>
            <a:normAutofit fontScale="90000"/>
          </a:bodyPr>
          <a:lstStyle/>
          <a:p>
            <a:r>
              <a:rPr lang="ru-RU" sz="4000" dirty="0"/>
              <a:t/>
            </a:r>
            <a:br>
              <a:rPr lang="ru-RU" sz="4000" dirty="0"/>
            </a:br>
            <a:r>
              <a:rPr lang="ru-RU" sz="4000" dirty="0" smtClean="0"/>
              <a:t>В </a:t>
            </a:r>
            <a:r>
              <a:rPr lang="bg-BG" b="1" dirty="0"/>
              <a:t>104 </a:t>
            </a:r>
            <a:r>
              <a:rPr lang="bg-BG" b="1" dirty="0" smtClean="0"/>
              <a:t>секции </a:t>
            </a:r>
            <a:r>
              <a:rPr lang="bg-BG" dirty="0" smtClean="0"/>
              <a:t>са </a:t>
            </a:r>
            <a:r>
              <a:rPr lang="bg-BG" dirty="0"/>
              <a:t>гласували </a:t>
            </a:r>
            <a:r>
              <a:rPr lang="bg-BG" dirty="0" smtClean="0"/>
              <a:t>между     </a:t>
            </a:r>
            <a:r>
              <a:rPr lang="bg-BG" b="1" dirty="0" smtClean="0"/>
              <a:t>60 </a:t>
            </a:r>
            <a:r>
              <a:rPr lang="bg-BG" b="1" dirty="0"/>
              <a:t>и </a:t>
            </a:r>
            <a:r>
              <a:rPr lang="bg-BG" b="1" dirty="0" smtClean="0"/>
              <a:t>100 души</a:t>
            </a:r>
            <a:r>
              <a:rPr lang="en-US" dirty="0"/>
              <a:t/>
            </a:r>
            <a:br>
              <a:rPr lang="en-US" dirty="0"/>
            </a:br>
            <a:r>
              <a:rPr lang="bg-BG" dirty="0"/>
              <a:t>В </a:t>
            </a:r>
            <a:r>
              <a:rPr lang="bg-BG" b="1" dirty="0"/>
              <a:t>34 </a:t>
            </a:r>
            <a:r>
              <a:rPr lang="bg-BG" b="1" dirty="0" smtClean="0"/>
              <a:t>секции </a:t>
            </a:r>
            <a:r>
              <a:rPr lang="bg-BG" dirty="0" smtClean="0"/>
              <a:t>са </a:t>
            </a:r>
            <a:r>
              <a:rPr lang="bg-BG" dirty="0"/>
              <a:t>гласували</a:t>
            </a:r>
            <a:r>
              <a:rPr lang="bg-BG" dirty="0" smtClean="0"/>
              <a:t> между      </a:t>
            </a:r>
            <a:r>
              <a:rPr lang="bg-BG" b="1" dirty="0" smtClean="0"/>
              <a:t>40 </a:t>
            </a:r>
            <a:r>
              <a:rPr lang="bg-BG" b="1" dirty="0"/>
              <a:t>и 6</a:t>
            </a:r>
            <a:r>
              <a:rPr lang="bg-BG" b="1" dirty="0" smtClean="0"/>
              <a:t>0 души</a:t>
            </a:r>
            <a:r>
              <a:rPr lang="en-US" dirty="0"/>
              <a:t/>
            </a:r>
            <a:br>
              <a:rPr lang="en-US" dirty="0"/>
            </a:br>
            <a:r>
              <a:rPr lang="bg-BG" dirty="0"/>
              <a:t>В </a:t>
            </a:r>
            <a:r>
              <a:rPr lang="bg-BG" b="1" dirty="0"/>
              <a:t>34 </a:t>
            </a:r>
            <a:r>
              <a:rPr lang="bg-BG" b="1" dirty="0" smtClean="0"/>
              <a:t>секции </a:t>
            </a:r>
            <a:r>
              <a:rPr lang="bg-BG" dirty="0" smtClean="0"/>
              <a:t>са гласували по-малко от </a:t>
            </a:r>
            <a:r>
              <a:rPr lang="bg-BG" b="1" dirty="0" smtClean="0"/>
              <a:t>40 души</a:t>
            </a:r>
            <a:r>
              <a:rPr lang="en-US" dirty="0"/>
              <a:t/>
            </a:r>
            <a:br>
              <a:rPr lang="en-US" dirty="0"/>
            </a:br>
            <a:r>
              <a:rPr lang="ru-RU" sz="4000" dirty="0"/>
              <a:t/>
            </a:r>
            <a:br>
              <a:rPr lang="ru-RU" sz="4000" dirty="0"/>
            </a:br>
            <a:endParaRPr lang="ru-RU" sz="4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2309" y="6237312"/>
            <a:ext cx="3191691" cy="615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0371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31840" y="6381328"/>
            <a:ext cx="2895600" cy="365125"/>
          </a:xfrm>
        </p:spPr>
        <p:txBody>
          <a:bodyPr/>
          <a:lstStyle/>
          <a:p>
            <a:r>
              <a:rPr lang="bg-BG" dirty="0" smtClean="0"/>
              <a:t>23</a:t>
            </a:r>
            <a:r>
              <a:rPr lang="en-US" dirty="0" smtClean="0"/>
              <a:t>.0</a:t>
            </a:r>
            <a:r>
              <a:rPr lang="bg-BG" dirty="0" smtClean="0"/>
              <a:t>7</a:t>
            </a:r>
            <a:r>
              <a:rPr lang="en-US" dirty="0" smtClean="0"/>
              <a:t>.2021</a:t>
            </a:r>
            <a:r>
              <a:rPr lang="ru-RU" dirty="0" smtClean="0">
                <a:latin typeface="Cambria" panose="02040503050406030204" pitchFamily="18" charset="0"/>
                <a:ea typeface="Cambria" panose="02040503050406030204" pitchFamily="18" charset="0"/>
              </a:rPr>
              <a:t> г.</a:t>
            </a:r>
            <a:endParaRPr lang="bg-BG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5832648"/>
          </a:xfrm>
        </p:spPr>
        <p:txBody>
          <a:bodyPr>
            <a:normAutofit fontScale="90000"/>
          </a:bodyPr>
          <a:lstStyle/>
          <a:p>
            <a:r>
              <a:rPr lang="ru-RU" sz="4000" dirty="0"/>
              <a:t/>
            </a:r>
            <a:br>
              <a:rPr lang="ru-RU" sz="4000" dirty="0"/>
            </a:br>
            <a:r>
              <a:rPr lang="ru-RU" sz="4000" b="1" dirty="0"/>
              <a:t>Гласували под 40 души в секции, открити </a:t>
            </a:r>
            <a:r>
              <a:rPr lang="ru-RU" sz="4000" b="1" dirty="0" smtClean="0"/>
              <a:t>чрез подаване на 40  </a:t>
            </a:r>
            <a:r>
              <a:rPr lang="ru-RU" sz="4000" b="1" dirty="0"/>
              <a:t>заявления:</a:t>
            </a:r>
            <a:r>
              <a:rPr lang="ru-RU" sz="4000" dirty="0"/>
              <a:t/>
            </a:r>
            <a:br>
              <a:rPr lang="ru-RU" sz="4000" dirty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3100" dirty="0" smtClean="0"/>
              <a:t>Крайстчърч, Нова Зеландия – 39 гласували;</a:t>
            </a:r>
            <a:r>
              <a:rPr lang="ru-RU" sz="3100" dirty="0"/>
              <a:t/>
            </a:r>
            <a:br>
              <a:rPr lang="ru-RU" sz="3100" dirty="0"/>
            </a:br>
            <a:r>
              <a:rPr lang="ru-RU" sz="3100" dirty="0" smtClean="0"/>
              <a:t>Уинипег, Канада – 36 гласували;</a:t>
            </a:r>
            <a:r>
              <a:rPr lang="ru-RU" sz="3100" dirty="0"/>
              <a:t/>
            </a:r>
            <a:br>
              <a:rPr lang="ru-RU" sz="3100" dirty="0"/>
            </a:br>
            <a:r>
              <a:rPr lang="ru-RU" sz="3100" dirty="0" smtClean="0"/>
              <a:t>Будьо, Норвегия – 35 гласували;</a:t>
            </a:r>
            <a:r>
              <a:rPr lang="ru-RU" sz="3100" dirty="0"/>
              <a:t/>
            </a:r>
            <a:br>
              <a:rPr lang="ru-RU" sz="3100" dirty="0"/>
            </a:br>
            <a:r>
              <a:rPr lang="ru-RU" sz="3100" dirty="0" smtClean="0"/>
              <a:t>Осака, Япония – 33 гласували;</a:t>
            </a:r>
            <a:r>
              <a:rPr lang="ru-RU" sz="3100" dirty="0"/>
              <a:t/>
            </a:r>
            <a:br>
              <a:rPr lang="ru-RU" sz="3100" dirty="0"/>
            </a:br>
            <a:r>
              <a:rPr lang="ru-RU" sz="3100" dirty="0" smtClean="0"/>
              <a:t>Баваро, Доминиканска република – 25 гласували;</a:t>
            </a:r>
            <a:r>
              <a:rPr lang="ru-RU" sz="3100" dirty="0"/>
              <a:t/>
            </a:r>
            <a:br>
              <a:rPr lang="ru-RU" sz="3100" dirty="0"/>
            </a:br>
            <a:r>
              <a:rPr lang="ru-RU" sz="3100" dirty="0" smtClean="0"/>
              <a:t>Сургут, Русия – 23 гласували;</a:t>
            </a:r>
            <a:r>
              <a:rPr lang="ru-RU" sz="3100" dirty="0"/>
              <a:t/>
            </a:r>
            <a:br>
              <a:rPr lang="ru-RU" sz="3100" dirty="0"/>
            </a:br>
            <a:r>
              <a:rPr lang="ru-RU" sz="3100" dirty="0" smtClean="0"/>
              <a:t>Сао Пауло, Бразилия – 9 гласували.</a:t>
            </a:r>
            <a:r>
              <a:rPr lang="ru-RU" sz="3100" dirty="0"/>
              <a:t/>
            </a:r>
            <a:br>
              <a:rPr lang="ru-RU" sz="3100" dirty="0"/>
            </a:br>
            <a:r>
              <a:rPr lang="ru-RU" sz="4000" dirty="0"/>
              <a:t/>
            </a:r>
            <a:br>
              <a:rPr lang="ru-RU" sz="4000" dirty="0"/>
            </a:br>
            <a:endParaRPr lang="ru-RU" sz="4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2309" y="6237312"/>
            <a:ext cx="3191691" cy="615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4973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1700808"/>
            <a:ext cx="7772400" cy="1470025"/>
          </a:xfrm>
          <a:noFill/>
        </p:spPr>
        <p:txBody>
          <a:bodyPr>
            <a:normAutofit/>
          </a:bodyPr>
          <a:lstStyle/>
          <a:p>
            <a:r>
              <a:rPr lang="bg-BG" dirty="0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/>
            </a:r>
            <a:br>
              <a:rPr lang="bg-BG" dirty="0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endParaRPr lang="bg-BG" dirty="0">
              <a:solidFill>
                <a:schemeClr val="tx2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23.07.2021 г.</a:t>
            </a:r>
            <a:endParaRPr lang="bg-BG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2309" y="6237312"/>
            <a:ext cx="3191691" cy="615897"/>
          </a:xfrm>
          <a:prstGeom prst="rect">
            <a:avLst/>
          </a:prstGeom>
        </p:spPr>
      </p:pic>
      <p:graphicFrame>
        <p:nvGraphicFramePr>
          <p:cNvPr id="7" name="Chart 6"/>
          <p:cNvGraphicFramePr>
            <a:graphicFrameLocks/>
          </p:cNvGraphicFramePr>
          <p:nvPr>
            <p:extLst/>
          </p:nvPr>
        </p:nvGraphicFramePr>
        <p:xfrm>
          <a:off x="4499992" y="1556792"/>
          <a:ext cx="4355976" cy="2664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01445546"/>
              </p:ext>
            </p:extLst>
          </p:nvPr>
        </p:nvGraphicFramePr>
        <p:xfrm>
          <a:off x="4716016" y="608199"/>
          <a:ext cx="4324164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1" name="Chart 10"/>
          <p:cNvGraphicFramePr>
            <a:graphicFrameLocks/>
          </p:cNvGraphicFramePr>
          <p:nvPr>
            <p:extLst/>
          </p:nvPr>
        </p:nvGraphicFramePr>
        <p:xfrm>
          <a:off x="259632" y="608199"/>
          <a:ext cx="4714778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6203256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1700808"/>
            <a:ext cx="7772400" cy="1470025"/>
          </a:xfrm>
          <a:noFill/>
        </p:spPr>
        <p:txBody>
          <a:bodyPr>
            <a:normAutofit/>
          </a:bodyPr>
          <a:lstStyle/>
          <a:p>
            <a:r>
              <a:rPr lang="bg-BG" dirty="0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/>
            </a:r>
            <a:br>
              <a:rPr lang="bg-BG" dirty="0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endParaRPr lang="bg-BG" dirty="0">
              <a:solidFill>
                <a:schemeClr val="tx2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23.07.2021 г.</a:t>
            </a:r>
            <a:endParaRPr lang="bg-BG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2309" y="6237312"/>
            <a:ext cx="3191691" cy="615897"/>
          </a:xfrm>
          <a:prstGeom prst="rect">
            <a:avLst/>
          </a:prstGeom>
        </p:spPr>
      </p:pic>
      <p:graphicFrame>
        <p:nvGraphicFramePr>
          <p:cNvPr id="7" name="Chart 6"/>
          <p:cNvGraphicFramePr>
            <a:graphicFrameLocks/>
          </p:cNvGraphicFramePr>
          <p:nvPr>
            <p:extLst/>
          </p:nvPr>
        </p:nvGraphicFramePr>
        <p:xfrm>
          <a:off x="4572000" y="1556792"/>
          <a:ext cx="4355976" cy="2664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Chart 8"/>
          <p:cNvGraphicFramePr>
            <a:graphicFrameLocks/>
          </p:cNvGraphicFramePr>
          <p:nvPr>
            <p:extLst/>
          </p:nvPr>
        </p:nvGraphicFramePr>
        <p:xfrm>
          <a:off x="1547812" y="1052736"/>
          <a:ext cx="6336556" cy="43974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46757273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1700808"/>
            <a:ext cx="7772400" cy="1470025"/>
          </a:xfrm>
          <a:noFill/>
        </p:spPr>
        <p:txBody>
          <a:bodyPr>
            <a:normAutofit/>
          </a:bodyPr>
          <a:lstStyle/>
          <a:p>
            <a:r>
              <a:rPr lang="bg-BG" dirty="0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/>
            </a:r>
            <a:br>
              <a:rPr lang="bg-BG" dirty="0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endParaRPr lang="bg-BG" dirty="0">
              <a:solidFill>
                <a:schemeClr val="tx2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23.07.2021 г.</a:t>
            </a:r>
            <a:endParaRPr lang="bg-BG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2309" y="6237312"/>
            <a:ext cx="3191691" cy="615897"/>
          </a:xfrm>
          <a:prstGeom prst="rect">
            <a:avLst/>
          </a:prstGeom>
        </p:spPr>
      </p:pic>
      <p:graphicFrame>
        <p:nvGraphicFramePr>
          <p:cNvPr id="7" name="Chart 6"/>
          <p:cNvGraphicFramePr>
            <a:graphicFrameLocks/>
          </p:cNvGraphicFramePr>
          <p:nvPr>
            <p:extLst/>
          </p:nvPr>
        </p:nvGraphicFramePr>
        <p:xfrm>
          <a:off x="251520" y="1052736"/>
          <a:ext cx="4320480" cy="432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Rectangle 8"/>
          <p:cNvSpPr/>
          <p:nvPr/>
        </p:nvSpPr>
        <p:spPr>
          <a:xfrm>
            <a:off x="43735" y="4653136"/>
            <a:ext cx="23397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g-BG" sz="900" dirty="0"/>
              <a:t>Обединено кралство Великобритания</a:t>
            </a:r>
          </a:p>
          <a:p>
            <a:pPr algn="ctr"/>
            <a:r>
              <a:rPr lang="bg-BG" sz="900" dirty="0"/>
              <a:t>и Северна Ирландия</a:t>
            </a:r>
          </a:p>
        </p:txBody>
      </p:sp>
      <p:sp>
        <p:nvSpPr>
          <p:cNvPr id="10" name="Rectangle 9"/>
          <p:cNvSpPr/>
          <p:nvPr/>
        </p:nvSpPr>
        <p:spPr>
          <a:xfrm>
            <a:off x="2355994" y="4650547"/>
            <a:ext cx="43204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g-BG" sz="900" dirty="0" smtClean="0"/>
              <a:t>САЩ</a:t>
            </a:r>
            <a:endParaRPr lang="bg-BG" sz="900" dirty="0"/>
          </a:p>
        </p:txBody>
      </p:sp>
      <p:sp>
        <p:nvSpPr>
          <p:cNvPr id="11" name="Rectangle 10"/>
          <p:cNvSpPr/>
          <p:nvPr/>
        </p:nvSpPr>
        <p:spPr>
          <a:xfrm>
            <a:off x="3419872" y="4650547"/>
            <a:ext cx="647056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g-BG" sz="900" dirty="0" smtClean="0"/>
              <a:t>Р Турция</a:t>
            </a:r>
            <a:endParaRPr lang="bg-BG" sz="900" dirty="0"/>
          </a:p>
        </p:txBody>
      </p:sp>
      <p:graphicFrame>
        <p:nvGraphicFramePr>
          <p:cNvPr id="13" name="Chart 12"/>
          <p:cNvGraphicFramePr>
            <a:graphicFrameLocks/>
          </p:cNvGraphicFramePr>
          <p:nvPr>
            <p:extLst/>
          </p:nvPr>
        </p:nvGraphicFramePr>
        <p:xfrm>
          <a:off x="4538921" y="1023081"/>
          <a:ext cx="4544072" cy="43501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3090670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1700808"/>
            <a:ext cx="7772400" cy="1470025"/>
          </a:xfrm>
          <a:noFill/>
        </p:spPr>
        <p:txBody>
          <a:bodyPr>
            <a:normAutofit/>
          </a:bodyPr>
          <a:lstStyle/>
          <a:p>
            <a:r>
              <a:rPr lang="bg-BG" dirty="0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/>
            </a:r>
            <a:br>
              <a:rPr lang="bg-BG" dirty="0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endParaRPr lang="bg-BG" dirty="0">
              <a:solidFill>
                <a:schemeClr val="tx2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23.07.2021 г.</a:t>
            </a:r>
            <a:endParaRPr lang="bg-BG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2309" y="6237312"/>
            <a:ext cx="3191691" cy="615897"/>
          </a:xfrm>
          <a:prstGeom prst="rect">
            <a:avLst/>
          </a:prstGeom>
        </p:spPr>
      </p:pic>
      <p:graphicFrame>
        <p:nvGraphicFramePr>
          <p:cNvPr id="9" name="Chart 8"/>
          <p:cNvGraphicFramePr>
            <a:graphicFrameLocks/>
          </p:cNvGraphicFramePr>
          <p:nvPr>
            <p:extLst/>
          </p:nvPr>
        </p:nvGraphicFramePr>
        <p:xfrm>
          <a:off x="179512" y="193145"/>
          <a:ext cx="8747962" cy="60441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16269504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bg-BG" dirty="0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/>
            </a:r>
            <a:br>
              <a:rPr lang="bg-BG" dirty="0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endParaRPr lang="bg-BG" dirty="0">
              <a:solidFill>
                <a:schemeClr val="tx2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2656"/>
            <a:ext cx="7772400" cy="5772921"/>
          </a:xfrm>
        </p:spPr>
        <p:txBody>
          <a:bodyPr anchor="t">
            <a:normAutofit/>
          </a:bodyPr>
          <a:lstStyle/>
          <a:p>
            <a:pPr algn="ctr"/>
            <a:r>
              <a:rPr lang="bg-BG" sz="2400" b="1" dirty="0" smtClean="0">
                <a:solidFill>
                  <a:schemeClr val="tx1"/>
                </a:solidFill>
              </a:rPr>
              <a:t>ПРОГНОЗА ЗА ИЗБОРИТЕ ЗА ПРЕЗИДЕНТ И ВИЦЕПРЕЗИДЕНТ</a:t>
            </a:r>
          </a:p>
          <a:p>
            <a:endParaRPr lang="bg-BG" dirty="0" smtClean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bg-BG" dirty="0" smtClean="0">
                <a:solidFill>
                  <a:schemeClr val="tx1"/>
                </a:solidFill>
              </a:rPr>
              <a:t>Прогнозен брой автоматични секции, съгласно сега действащия Изборен кодекс и брой на гласували на изборите за НС през юли 2021 г. – </a:t>
            </a:r>
            <a:r>
              <a:rPr lang="bg-BG" b="1" dirty="0" smtClean="0">
                <a:solidFill>
                  <a:schemeClr val="tx1"/>
                </a:solidFill>
              </a:rPr>
              <a:t>713</a:t>
            </a:r>
            <a:r>
              <a:rPr lang="bg-BG" dirty="0" smtClean="0">
                <a:solidFill>
                  <a:schemeClr val="tx1"/>
                </a:solidFill>
              </a:rPr>
              <a:t>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bg-BG" dirty="0" smtClean="0">
                <a:solidFill>
                  <a:schemeClr val="tx1"/>
                </a:solidFill>
              </a:rPr>
              <a:t>Прогнозен брой секции с машинно гласуване – </a:t>
            </a:r>
            <a:r>
              <a:rPr lang="bg-BG" b="1" dirty="0" smtClean="0">
                <a:solidFill>
                  <a:schemeClr val="tx1"/>
                </a:solidFill>
              </a:rPr>
              <a:t>216</a:t>
            </a:r>
            <a:r>
              <a:rPr lang="bg-BG" dirty="0" smtClean="0">
                <a:solidFill>
                  <a:schemeClr val="tx1"/>
                </a:solidFill>
              </a:rPr>
              <a:t>, </a:t>
            </a:r>
            <a:r>
              <a:rPr lang="bg-BG" dirty="0">
                <a:solidFill>
                  <a:schemeClr val="tx1"/>
                </a:solidFill>
              </a:rPr>
              <a:t>съгласно сега действащия Изборен кодекс и брой на гласували на изборите за НС през юли 2021 </a:t>
            </a:r>
            <a:r>
              <a:rPr lang="bg-BG" dirty="0" smtClean="0">
                <a:solidFill>
                  <a:schemeClr val="tx1"/>
                </a:solidFill>
              </a:rPr>
              <a:t>г.;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bg-BG" dirty="0" smtClean="0">
                <a:solidFill>
                  <a:schemeClr val="tx1"/>
                </a:solidFill>
              </a:rPr>
              <a:t>Общ прогнозен брой секции – </a:t>
            </a:r>
            <a:r>
              <a:rPr lang="bg-BG" b="1" dirty="0" smtClean="0">
                <a:solidFill>
                  <a:schemeClr val="tx1"/>
                </a:solidFill>
              </a:rPr>
              <a:t>между 900 и 1000</a:t>
            </a:r>
            <a:r>
              <a:rPr lang="bg-BG" dirty="0" smtClean="0">
                <a:solidFill>
                  <a:schemeClr val="tx1"/>
                </a:solidFill>
              </a:rPr>
              <a:t>, като се отчете и броя на секциите, които ще бъдат образувани по брой подадени заявления;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bg-BG" dirty="0" smtClean="0">
                <a:solidFill>
                  <a:schemeClr val="tx1"/>
                </a:solidFill>
              </a:rPr>
              <a:t>Общ прогнозен брой секции с машинно гласуване – около </a:t>
            </a:r>
            <a:r>
              <a:rPr lang="bg-BG" b="1" dirty="0" smtClean="0">
                <a:solidFill>
                  <a:schemeClr val="tx1"/>
                </a:solidFill>
              </a:rPr>
              <a:t>250</a:t>
            </a:r>
            <a:r>
              <a:rPr lang="bg-BG" dirty="0" smtClean="0">
                <a:solidFill>
                  <a:schemeClr val="tx1"/>
                </a:solidFill>
              </a:rPr>
              <a:t>, като се отчете и прогнозен брой секции с над 300 заявления;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bg-BG" dirty="0" smtClean="0">
                <a:solidFill>
                  <a:schemeClr val="tx1"/>
                </a:solidFill>
              </a:rPr>
              <a:t>Общ прогнозен брой машини в секциите извън страна – </a:t>
            </a:r>
            <a:r>
              <a:rPr lang="en-US" b="1" dirty="0" smtClean="0">
                <a:solidFill>
                  <a:schemeClr val="tx1"/>
                </a:solidFill>
              </a:rPr>
              <a:t>33</a:t>
            </a:r>
            <a:r>
              <a:rPr lang="bg-BG" b="1" dirty="0" smtClean="0">
                <a:solidFill>
                  <a:schemeClr val="tx1"/>
                </a:solidFill>
              </a:rPr>
              <a:t>0</a:t>
            </a:r>
            <a:r>
              <a:rPr lang="bg-BG" dirty="0" smtClean="0">
                <a:solidFill>
                  <a:schemeClr val="tx1"/>
                </a:solidFill>
              </a:rPr>
              <a:t> броя като се отчете, че в поне една трета от секциите ще бъдат инсталирани по 2 машини.</a:t>
            </a:r>
          </a:p>
          <a:p>
            <a:endParaRPr lang="bg-BG" dirty="0" smtClean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bg-BG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bg-BG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23</a:t>
            </a:r>
            <a:r>
              <a:rPr lang="ru-RU" dirty="0" smtClean="0"/>
              <a:t>.07.2021 г.</a:t>
            </a:r>
            <a:endParaRPr lang="bg-BG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2309" y="6237312"/>
            <a:ext cx="3191691" cy="615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431068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bg-BG" dirty="0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/>
            </a:r>
            <a:br>
              <a:rPr lang="bg-BG" dirty="0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endParaRPr lang="bg-BG" dirty="0">
              <a:solidFill>
                <a:schemeClr val="tx2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2656"/>
            <a:ext cx="7772400" cy="5772921"/>
          </a:xfrm>
        </p:spPr>
        <p:txBody>
          <a:bodyPr anchor="t">
            <a:normAutofit fontScale="92500" lnSpcReduction="10000"/>
          </a:bodyPr>
          <a:lstStyle/>
          <a:p>
            <a:pPr algn="ctr"/>
            <a:r>
              <a:rPr lang="bg-BG" sz="2400" b="1" dirty="0" smtClean="0">
                <a:solidFill>
                  <a:schemeClr val="tx1"/>
                </a:solidFill>
              </a:rPr>
              <a:t>ОЧАКВАН БРОЙ СЕКЦИИ С МАШИННО ГЛАСУВАНЕ ПО ДЪРЖАВИ ЗА ИЗБОРИТЕ ЗА ПРЕЗИДЕНТ И ВИЦЕПРЕЗИДЕНТ</a:t>
            </a:r>
          </a:p>
          <a:p>
            <a:pPr algn="ctr"/>
            <a:endParaRPr lang="bg-BG" sz="2400" b="1" dirty="0" smtClean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bg-BG" sz="2400" dirty="0" smtClean="0">
                <a:solidFill>
                  <a:schemeClr val="tx1"/>
                </a:solidFill>
              </a:rPr>
              <a:t>ФР Германия – </a:t>
            </a:r>
            <a:r>
              <a:rPr lang="bg-BG" sz="2400" b="1" dirty="0" smtClean="0">
                <a:solidFill>
                  <a:schemeClr val="tx1"/>
                </a:solidFill>
              </a:rPr>
              <a:t>5</a:t>
            </a:r>
            <a:r>
              <a:rPr lang="en-US" sz="2400" b="1" dirty="0" smtClean="0">
                <a:solidFill>
                  <a:schemeClr val="tx1"/>
                </a:solidFill>
              </a:rPr>
              <a:t>5</a:t>
            </a:r>
            <a:r>
              <a:rPr lang="bg-BG" sz="2400" b="1" dirty="0" smtClean="0">
                <a:solidFill>
                  <a:schemeClr val="tx1"/>
                </a:solidFill>
              </a:rPr>
              <a:t> секции</a:t>
            </a:r>
            <a:r>
              <a:rPr lang="bg-BG" sz="2400" dirty="0" smtClean="0">
                <a:solidFill>
                  <a:schemeClr val="tx1"/>
                </a:solidFill>
              </a:rPr>
              <a:t>;</a:t>
            </a:r>
            <a:endParaRPr lang="bg-BG" sz="2400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bg-BG" sz="2400" dirty="0" smtClean="0">
                <a:solidFill>
                  <a:schemeClr val="tx1"/>
                </a:solidFill>
              </a:rPr>
              <a:t>Обединено кралство Великобритания и Северна Ирландия – </a:t>
            </a:r>
            <a:r>
              <a:rPr lang="bg-BG" sz="2400" b="1" dirty="0" smtClean="0">
                <a:solidFill>
                  <a:schemeClr val="tx1"/>
                </a:solidFill>
              </a:rPr>
              <a:t>4</a:t>
            </a:r>
            <a:r>
              <a:rPr lang="en-US" sz="2400" b="1" dirty="0" smtClean="0">
                <a:solidFill>
                  <a:schemeClr val="tx1"/>
                </a:solidFill>
              </a:rPr>
              <a:t>6</a:t>
            </a:r>
            <a:r>
              <a:rPr lang="bg-BG" sz="2400" b="1" dirty="0" smtClean="0">
                <a:solidFill>
                  <a:schemeClr val="tx1"/>
                </a:solidFill>
              </a:rPr>
              <a:t> секции</a:t>
            </a:r>
            <a:r>
              <a:rPr lang="bg-BG" sz="2400" dirty="0" smtClean="0">
                <a:solidFill>
                  <a:schemeClr val="tx1"/>
                </a:solidFill>
              </a:rPr>
              <a:t>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bg-BG" sz="2400" dirty="0" smtClean="0">
                <a:solidFill>
                  <a:schemeClr val="tx1"/>
                </a:solidFill>
              </a:rPr>
              <a:t>Р Турция – </a:t>
            </a:r>
            <a:r>
              <a:rPr lang="bg-BG" sz="2400" b="1" dirty="0" smtClean="0">
                <a:solidFill>
                  <a:schemeClr val="tx1"/>
                </a:solidFill>
              </a:rPr>
              <a:t>4</a:t>
            </a:r>
            <a:r>
              <a:rPr lang="en-US" sz="2400" b="1" dirty="0" smtClean="0">
                <a:solidFill>
                  <a:schemeClr val="tx1"/>
                </a:solidFill>
              </a:rPr>
              <a:t>3</a:t>
            </a:r>
            <a:r>
              <a:rPr lang="bg-BG" sz="2400" b="1" dirty="0" smtClean="0">
                <a:solidFill>
                  <a:schemeClr val="tx1"/>
                </a:solidFill>
              </a:rPr>
              <a:t> секции</a:t>
            </a:r>
            <a:r>
              <a:rPr lang="bg-BG" sz="2400" dirty="0" smtClean="0">
                <a:solidFill>
                  <a:schemeClr val="tx1"/>
                </a:solidFill>
              </a:rPr>
              <a:t>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bg-BG" sz="2400" dirty="0">
                <a:solidFill>
                  <a:schemeClr val="tx1"/>
                </a:solidFill>
              </a:rPr>
              <a:t>Испания – </a:t>
            </a:r>
            <a:r>
              <a:rPr lang="en-US" sz="2400" b="1" dirty="0">
                <a:solidFill>
                  <a:schemeClr val="tx1"/>
                </a:solidFill>
              </a:rPr>
              <a:t>19</a:t>
            </a:r>
            <a:r>
              <a:rPr lang="bg-BG" sz="2400" b="1" dirty="0">
                <a:solidFill>
                  <a:schemeClr val="tx1"/>
                </a:solidFill>
              </a:rPr>
              <a:t> </a:t>
            </a:r>
            <a:r>
              <a:rPr lang="bg-BG" sz="2400" b="1" dirty="0" smtClean="0">
                <a:solidFill>
                  <a:schemeClr val="tx1"/>
                </a:solidFill>
              </a:rPr>
              <a:t>секции</a:t>
            </a:r>
            <a:r>
              <a:rPr lang="en-US" sz="2400" b="1" dirty="0">
                <a:solidFill>
                  <a:schemeClr val="tx1"/>
                </a:solidFill>
              </a:rPr>
              <a:t>;</a:t>
            </a:r>
            <a:endParaRPr lang="bg-BG" sz="2400" b="1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bg-BG" sz="2400" dirty="0" smtClean="0">
                <a:solidFill>
                  <a:schemeClr val="tx1"/>
                </a:solidFill>
              </a:rPr>
              <a:t>Гърция </a:t>
            </a:r>
            <a:r>
              <a:rPr lang="bg-BG" sz="2400" dirty="0">
                <a:solidFill>
                  <a:schemeClr val="tx1"/>
                </a:solidFill>
              </a:rPr>
              <a:t>– </a:t>
            </a:r>
            <a:r>
              <a:rPr lang="bg-BG" sz="2400" b="1" dirty="0">
                <a:solidFill>
                  <a:schemeClr val="tx1"/>
                </a:solidFill>
              </a:rPr>
              <a:t>10 секции </a:t>
            </a:r>
            <a:r>
              <a:rPr lang="bg-BG" sz="2400" dirty="0">
                <a:solidFill>
                  <a:schemeClr val="tx1"/>
                </a:solidFill>
              </a:rPr>
              <a:t>(в които са включени </a:t>
            </a:r>
            <a:r>
              <a:rPr lang="ru-RU" sz="2400" dirty="0">
                <a:solidFill>
                  <a:schemeClr val="tx1"/>
                </a:solidFill>
              </a:rPr>
              <a:t>Кавала, Неа Мудания, Неа Перамос, Никити, остров Лефкада, остров Лимнос, остров Тасос</a:t>
            </a:r>
            <a:r>
              <a:rPr lang="ru-RU" sz="2400" dirty="0" smtClean="0">
                <a:solidFill>
                  <a:schemeClr val="tx1"/>
                </a:solidFill>
              </a:rPr>
              <a:t>);</a:t>
            </a:r>
            <a:endParaRPr lang="bg-BG" sz="2400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bg-BG" sz="2400" dirty="0">
                <a:solidFill>
                  <a:schemeClr val="tx1"/>
                </a:solidFill>
              </a:rPr>
              <a:t>Нидерландия </a:t>
            </a:r>
            <a:r>
              <a:rPr lang="bg-BG" sz="2400" b="1" dirty="0">
                <a:solidFill>
                  <a:schemeClr val="tx1"/>
                </a:solidFill>
              </a:rPr>
              <a:t>– </a:t>
            </a:r>
            <a:r>
              <a:rPr lang="en-US" sz="2400" b="1" dirty="0">
                <a:solidFill>
                  <a:schemeClr val="tx1"/>
                </a:solidFill>
              </a:rPr>
              <a:t>8</a:t>
            </a:r>
            <a:r>
              <a:rPr lang="bg-BG" sz="2400" b="1" dirty="0">
                <a:solidFill>
                  <a:schemeClr val="tx1"/>
                </a:solidFill>
              </a:rPr>
              <a:t> </a:t>
            </a:r>
            <a:r>
              <a:rPr lang="bg-BG" sz="2400" b="1" dirty="0" smtClean="0">
                <a:solidFill>
                  <a:schemeClr val="tx1"/>
                </a:solidFill>
              </a:rPr>
              <a:t>секции</a:t>
            </a:r>
            <a:r>
              <a:rPr lang="bg-BG" sz="2400" dirty="0">
                <a:solidFill>
                  <a:schemeClr val="tx1"/>
                </a:solidFill>
              </a:rPr>
              <a:t>;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bg-BG" sz="2400" dirty="0" smtClean="0">
                <a:solidFill>
                  <a:schemeClr val="tx1"/>
                </a:solidFill>
              </a:rPr>
              <a:t>Австрия </a:t>
            </a:r>
            <a:r>
              <a:rPr lang="bg-BG" sz="2400" dirty="0">
                <a:solidFill>
                  <a:schemeClr val="tx1"/>
                </a:solidFill>
              </a:rPr>
              <a:t>– </a:t>
            </a:r>
            <a:r>
              <a:rPr lang="bg-BG" sz="2400" b="1" dirty="0">
                <a:solidFill>
                  <a:schemeClr val="tx1"/>
                </a:solidFill>
              </a:rPr>
              <a:t>7 секции</a:t>
            </a:r>
            <a:r>
              <a:rPr lang="bg-BG" sz="2400" dirty="0">
                <a:solidFill>
                  <a:schemeClr val="tx1"/>
                </a:solidFill>
              </a:rPr>
              <a:t>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bg-BG" sz="2400" dirty="0" smtClean="0">
                <a:solidFill>
                  <a:schemeClr val="tx1"/>
                </a:solidFill>
              </a:rPr>
              <a:t>САЩ – </a:t>
            </a:r>
            <a:r>
              <a:rPr lang="bg-BG" sz="2400" b="1" dirty="0" smtClean="0">
                <a:solidFill>
                  <a:schemeClr val="tx1"/>
                </a:solidFill>
              </a:rPr>
              <a:t>7 секции;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bg-BG" sz="2400" dirty="0">
                <a:solidFill>
                  <a:schemeClr val="tx1"/>
                </a:solidFill>
              </a:rPr>
              <a:t>Белгия – </a:t>
            </a:r>
            <a:r>
              <a:rPr lang="bg-BG" sz="2400" b="1" dirty="0">
                <a:solidFill>
                  <a:schemeClr val="tx1"/>
                </a:solidFill>
              </a:rPr>
              <a:t>4 </a:t>
            </a:r>
            <a:r>
              <a:rPr lang="bg-BG" sz="2400" b="1" dirty="0" smtClean="0">
                <a:solidFill>
                  <a:schemeClr val="tx1"/>
                </a:solidFill>
              </a:rPr>
              <a:t>секции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  <a:endParaRPr lang="bg-BG" sz="2400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bg-BG" sz="2400" dirty="0" smtClean="0">
              <a:solidFill>
                <a:schemeClr val="tx1"/>
              </a:solidFill>
            </a:endParaRPr>
          </a:p>
          <a:p>
            <a:endParaRPr lang="bg-BG" sz="2400" dirty="0" smtClean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bg-BG" sz="2400" dirty="0" smtClean="0">
              <a:solidFill>
                <a:schemeClr val="tx1"/>
              </a:solidFill>
            </a:endParaRPr>
          </a:p>
          <a:p>
            <a:endParaRPr lang="bg-BG" dirty="0" smtClean="0">
              <a:solidFill>
                <a:schemeClr val="tx1"/>
              </a:solidFill>
            </a:endParaRPr>
          </a:p>
          <a:p>
            <a:endParaRPr lang="bg-BG" dirty="0" smtClean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bg-BG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bg-BG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23</a:t>
            </a:r>
            <a:r>
              <a:rPr lang="ru-RU" dirty="0" smtClean="0"/>
              <a:t>.07.2021 г.</a:t>
            </a:r>
            <a:endParaRPr lang="bg-BG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2309" y="6237312"/>
            <a:ext cx="3191691" cy="615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525248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276872"/>
            <a:ext cx="8229600" cy="1143000"/>
          </a:xfrm>
        </p:spPr>
        <p:txBody>
          <a:bodyPr>
            <a:noAutofit/>
          </a:bodyPr>
          <a:lstStyle/>
          <a:p>
            <a:r>
              <a:rPr lang="bg-BG" sz="88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/>
            </a:r>
            <a:br>
              <a:rPr lang="bg-BG" sz="8800" b="1" dirty="0" smtClean="0"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bg-BG" sz="88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БЛАГОДАРИМ</a:t>
            </a:r>
            <a:endParaRPr lang="bg-BG" sz="88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31840" y="6381328"/>
            <a:ext cx="2895600" cy="365125"/>
          </a:xfrm>
        </p:spPr>
        <p:txBody>
          <a:bodyPr/>
          <a:lstStyle/>
          <a:p>
            <a:r>
              <a:rPr lang="bg-BG" dirty="0" smtClean="0"/>
              <a:t>23</a:t>
            </a:r>
            <a:r>
              <a:rPr lang="en-US" dirty="0" smtClean="0"/>
              <a:t>.0</a:t>
            </a:r>
            <a:r>
              <a:rPr lang="bg-BG" dirty="0" smtClean="0"/>
              <a:t>7</a:t>
            </a:r>
            <a:r>
              <a:rPr lang="en-US" dirty="0" smtClean="0"/>
              <a:t>.2021</a:t>
            </a:r>
            <a:r>
              <a:rPr lang="ru-RU" dirty="0" smtClean="0">
                <a:latin typeface="Cambria" panose="02040503050406030204" pitchFamily="18" charset="0"/>
                <a:ea typeface="Cambria" panose="02040503050406030204" pitchFamily="18" charset="0"/>
              </a:rPr>
              <a:t> г.</a:t>
            </a:r>
            <a:endParaRPr lang="bg-BG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-75170"/>
            <a:ext cx="9144001" cy="1764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3107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397172"/>
            <a:ext cx="8471284" cy="1143000"/>
          </a:xfrm>
        </p:spPr>
        <p:txBody>
          <a:bodyPr>
            <a:normAutofit/>
          </a:bodyPr>
          <a:lstStyle/>
          <a:p>
            <a:r>
              <a:rPr lang="bg-BG" sz="31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Резултати от избирателните секции извън страната</a:t>
            </a: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23.07.2021 г.</a:t>
            </a:r>
            <a:endParaRPr lang="bg-BG" dirty="0"/>
          </a:p>
        </p:txBody>
      </p:sp>
      <p:sp>
        <p:nvSpPr>
          <p:cNvPr id="6" name="Content Placeholder 3"/>
          <p:cNvSpPr txBox="1">
            <a:spLocks/>
          </p:cNvSpPr>
          <p:nvPr/>
        </p:nvSpPr>
        <p:spPr>
          <a:xfrm>
            <a:off x="611560" y="1988840"/>
            <a:ext cx="8255260" cy="3744416"/>
          </a:xfrm>
          <a:prstGeom prst="rect">
            <a:avLst/>
          </a:prstGeom>
        </p:spPr>
        <p:txBody>
          <a:bodyPr vert="horz" lIns="91440" tIns="45720" rIns="91440" bIns="45720" rtlCol="0">
            <a:normAutofit fontScale="3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bg-BG" sz="8000" dirty="0">
                <a:latin typeface="Cambria" panose="02040503050406030204" pitchFamily="18" charset="0"/>
                <a:ea typeface="Cambria" panose="02040503050406030204" pitchFamily="18" charset="0"/>
              </a:rPr>
              <a:t>Общ брой гласували извън страната </a:t>
            </a:r>
            <a:r>
              <a:rPr lang="bg-BG" sz="8000" dirty="0" smtClean="0">
                <a:latin typeface="Cambria" panose="02040503050406030204" pitchFamily="18" charset="0"/>
                <a:ea typeface="Cambria" panose="02040503050406030204" pitchFamily="18" charset="0"/>
              </a:rPr>
              <a:t>– </a:t>
            </a:r>
            <a:r>
              <a:rPr lang="bg-BG" sz="80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173 843;</a:t>
            </a:r>
          </a:p>
          <a:p>
            <a:endParaRPr lang="en-US" sz="8000" b="1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bg-BG" sz="8000" dirty="0" smtClean="0">
                <a:latin typeface="Cambria" panose="02040503050406030204" pitchFamily="18" charset="0"/>
                <a:ea typeface="Cambria" panose="02040503050406030204" pitchFamily="18" charset="0"/>
              </a:rPr>
              <a:t>Гласували в </a:t>
            </a:r>
            <a:r>
              <a:rPr lang="en-US" sz="80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273 </a:t>
            </a:r>
            <a:r>
              <a:rPr lang="bg-BG" sz="8000" dirty="0" smtClean="0">
                <a:latin typeface="Cambria" panose="02040503050406030204" pitchFamily="18" charset="0"/>
                <a:ea typeface="Cambria" panose="02040503050406030204" pitchFamily="18" charset="0"/>
              </a:rPr>
              <a:t>секции с машини </a:t>
            </a:r>
            <a:r>
              <a:rPr lang="bg-BG" sz="8000" dirty="0">
                <a:latin typeface="Cambria" panose="02040503050406030204" pitchFamily="18" charset="0"/>
                <a:ea typeface="Cambria" panose="02040503050406030204" pitchFamily="18" charset="0"/>
              </a:rPr>
              <a:t>– </a:t>
            </a:r>
            <a:r>
              <a:rPr lang="en-US" sz="80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89 595</a:t>
            </a:r>
            <a:r>
              <a:rPr lang="bg-BG" sz="80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;</a:t>
            </a:r>
            <a:endParaRPr lang="en-US" sz="8000" b="1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sz="8000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bg-BG" sz="8000" dirty="0" smtClean="0">
                <a:latin typeface="Cambria" panose="02040503050406030204" pitchFamily="18" charset="0"/>
                <a:ea typeface="Cambria" panose="02040503050406030204" pitchFamily="18" charset="0"/>
              </a:rPr>
              <a:t>Гласували в </a:t>
            </a:r>
            <a:r>
              <a:rPr lang="en-US" sz="80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509</a:t>
            </a:r>
            <a:r>
              <a:rPr lang="en-US" sz="8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bg-BG" sz="8000" dirty="0" smtClean="0">
                <a:latin typeface="Cambria" panose="02040503050406030204" pitchFamily="18" charset="0"/>
                <a:ea typeface="Cambria" panose="02040503050406030204" pitchFamily="18" charset="0"/>
              </a:rPr>
              <a:t>секции с бюлетини – </a:t>
            </a:r>
            <a:r>
              <a:rPr lang="bg-BG" sz="80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84 248;</a:t>
            </a:r>
            <a:endParaRPr lang="en-US" sz="8000" b="1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endParaRPr lang="bg-BG" sz="8000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bg-BG" sz="8000" dirty="0" smtClean="0">
                <a:latin typeface="Cambria" panose="02040503050406030204" pitchFamily="18" charset="0"/>
                <a:ea typeface="Cambria" panose="02040503050406030204" pitchFamily="18" charset="0"/>
              </a:rPr>
              <a:t>Няма случай на преминаване от гласуване с машини към гласуване с бюлетини в секциите извън страната.</a:t>
            </a:r>
          </a:p>
          <a:p>
            <a:endParaRPr lang="bg-BG" sz="80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sz="8000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bg-BG" sz="80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Font typeface="Arial" pitchFamily="34" charset="0"/>
              <a:buNone/>
            </a:pP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2309" y="6237312"/>
            <a:ext cx="3191691" cy="615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7695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397172"/>
            <a:ext cx="8471284" cy="1143000"/>
          </a:xfrm>
        </p:spPr>
        <p:txBody>
          <a:bodyPr>
            <a:normAutofit/>
          </a:bodyPr>
          <a:lstStyle/>
          <a:p>
            <a:r>
              <a:rPr lang="bg-BG" sz="31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Резултати от избирателните секции извън страната</a:t>
            </a: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23.07.2021 г.</a:t>
            </a:r>
            <a:endParaRPr lang="bg-BG" dirty="0"/>
          </a:p>
        </p:txBody>
      </p:sp>
      <p:sp>
        <p:nvSpPr>
          <p:cNvPr id="6" name="Content Placeholder 3"/>
          <p:cNvSpPr txBox="1">
            <a:spLocks/>
          </p:cNvSpPr>
          <p:nvPr/>
        </p:nvSpPr>
        <p:spPr>
          <a:xfrm>
            <a:off x="611560" y="1988840"/>
            <a:ext cx="7920880" cy="4116738"/>
          </a:xfrm>
          <a:prstGeom prst="rect">
            <a:avLst/>
          </a:prstGeom>
        </p:spPr>
        <p:txBody>
          <a:bodyPr vert="horz" lIns="91440" tIns="45720" rIns="91440" bIns="45720" rtlCol="0"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bg-BG" sz="5900" dirty="0" smtClean="0">
                <a:latin typeface="Cambria" panose="02040503050406030204" pitchFamily="18" charset="0"/>
                <a:ea typeface="Cambria" panose="02040503050406030204" pitchFamily="18" charset="0"/>
              </a:rPr>
              <a:t>Избиратели, включени в </a:t>
            </a:r>
            <a:r>
              <a:rPr lang="bg-BG" sz="5900" dirty="0">
                <a:latin typeface="Cambria" panose="02040503050406030204" pitchFamily="18" charset="0"/>
                <a:ea typeface="Cambria" panose="02040503050406030204" pitchFamily="18" charset="0"/>
              </a:rPr>
              <a:t>избирателните списъци </a:t>
            </a:r>
            <a:r>
              <a:rPr lang="bg-BG" sz="5900" dirty="0" smtClean="0">
                <a:latin typeface="Cambria" panose="02040503050406030204" pitchFamily="18" charset="0"/>
                <a:ea typeface="Cambria" panose="02040503050406030204" pitchFamily="18" charset="0"/>
              </a:rPr>
              <a:t>– </a:t>
            </a:r>
            <a:r>
              <a:rPr lang="bg-BG" sz="59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68 802;</a:t>
            </a:r>
          </a:p>
          <a:p>
            <a:pPr marL="0" indent="0">
              <a:buNone/>
            </a:pPr>
            <a:endParaRPr lang="bg-BG" sz="5900" b="1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bg-BG" sz="5900" dirty="0" smtClean="0">
                <a:latin typeface="Cambria" panose="02040503050406030204" pitchFamily="18" charset="0"/>
                <a:ea typeface="Cambria" panose="02040503050406030204" pitchFamily="18" charset="0"/>
              </a:rPr>
              <a:t>Избиратели, дописани в избирателните списъци под черта – </a:t>
            </a:r>
            <a:r>
              <a:rPr lang="bg-BG" sz="59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129 280;</a:t>
            </a:r>
            <a:endParaRPr lang="en-US" sz="5900" b="1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endParaRPr lang="en-US" sz="5900" b="1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bg-BG" sz="5900" dirty="0">
                <a:latin typeface="Cambria" panose="02040503050406030204" pitchFamily="18" charset="0"/>
                <a:ea typeface="Cambria" panose="02040503050406030204" pitchFamily="18" charset="0"/>
              </a:rPr>
              <a:t>Избиратели, включени в избирателните списъци, </a:t>
            </a:r>
            <a:r>
              <a:rPr lang="bg-BG" sz="5900" dirty="0" smtClean="0">
                <a:latin typeface="Cambria" panose="02040503050406030204" pitchFamily="18" charset="0"/>
                <a:ea typeface="Cambria" panose="02040503050406030204" pitchFamily="18" charset="0"/>
              </a:rPr>
              <a:t>които </a:t>
            </a:r>
            <a:r>
              <a:rPr lang="bg-BG" sz="5900" dirty="0">
                <a:latin typeface="Cambria" panose="02040503050406030204" pitchFamily="18" charset="0"/>
                <a:ea typeface="Cambria" panose="02040503050406030204" pitchFamily="18" charset="0"/>
              </a:rPr>
              <a:t>са </a:t>
            </a:r>
            <a:r>
              <a:rPr lang="bg-BG" sz="5900" dirty="0" smtClean="0">
                <a:latin typeface="Cambria" panose="02040503050406030204" pitchFamily="18" charset="0"/>
                <a:ea typeface="Cambria" panose="02040503050406030204" pitchFamily="18" charset="0"/>
              </a:rPr>
              <a:t>гласували </a:t>
            </a:r>
            <a:r>
              <a:rPr lang="bg-BG" sz="5900" dirty="0">
                <a:latin typeface="Cambria" panose="02040503050406030204" pitchFamily="18" charset="0"/>
                <a:ea typeface="Cambria" panose="02040503050406030204" pitchFamily="18" charset="0"/>
              </a:rPr>
              <a:t>– </a:t>
            </a:r>
            <a:r>
              <a:rPr lang="en-US" sz="59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4</a:t>
            </a:r>
            <a:r>
              <a:rPr lang="bg-BG" sz="59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4 </a:t>
            </a:r>
            <a:r>
              <a:rPr lang="en-US" sz="59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563;</a:t>
            </a:r>
          </a:p>
          <a:p>
            <a:pPr marL="0" indent="0">
              <a:buNone/>
            </a:pPr>
            <a:endParaRPr lang="bg-BG" sz="5900" b="1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bg-BG" sz="5900" dirty="0" smtClean="0">
                <a:latin typeface="Cambria" panose="02040503050406030204" pitchFamily="18" charset="0"/>
                <a:ea typeface="Cambria" panose="02040503050406030204" pitchFamily="18" charset="0"/>
              </a:rPr>
              <a:t>Избиратели, включени в избирателните списъци, които не са гласували (или са гласували на друго място) – </a:t>
            </a:r>
            <a:r>
              <a:rPr lang="bg-BG" sz="59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24 239.</a:t>
            </a:r>
          </a:p>
          <a:p>
            <a:endParaRPr lang="bg-BG" sz="8000" b="1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sz="8000" b="1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bg-BG" sz="80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sz="8000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bg-BG" sz="80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Font typeface="Arial" pitchFamily="34" charset="0"/>
              <a:buNone/>
            </a:pP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2309" y="6237312"/>
            <a:ext cx="3191691" cy="615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3340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23.07.2021 г.</a:t>
            </a:r>
            <a:endParaRPr lang="bg-BG" dirty="0"/>
          </a:p>
        </p:txBody>
      </p:sp>
      <p:sp>
        <p:nvSpPr>
          <p:cNvPr id="6" name="Content Placeholder 3"/>
          <p:cNvSpPr txBox="1">
            <a:spLocks/>
          </p:cNvSpPr>
          <p:nvPr/>
        </p:nvSpPr>
        <p:spPr>
          <a:xfrm>
            <a:off x="611560" y="2132856"/>
            <a:ext cx="8255260" cy="3600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8000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bg-BG" sz="80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Font typeface="Arial" pitchFamily="34" charset="0"/>
              <a:buNone/>
            </a:pP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2309" y="6237312"/>
            <a:ext cx="3191691" cy="615897"/>
          </a:xfrm>
          <a:prstGeom prst="rect">
            <a:avLst/>
          </a:prstGeom>
        </p:spPr>
      </p:pic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54693088"/>
              </p:ext>
            </p:extLst>
          </p:nvPr>
        </p:nvGraphicFramePr>
        <p:xfrm>
          <a:off x="467545" y="404664"/>
          <a:ext cx="8208912" cy="5616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115616" y="5697987"/>
            <a:ext cx="7553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135  </a:t>
            </a:r>
            <a:r>
              <a:rPr lang="bg-BG" sz="1200" dirty="0" smtClean="0"/>
              <a:t>СИК</a:t>
            </a:r>
            <a:endParaRPr lang="bg-BG" sz="1200" dirty="0"/>
          </a:p>
        </p:txBody>
      </p:sp>
      <p:sp>
        <p:nvSpPr>
          <p:cNvPr id="9" name="TextBox 8"/>
          <p:cNvSpPr txBox="1"/>
          <p:nvPr/>
        </p:nvSpPr>
        <p:spPr>
          <a:xfrm>
            <a:off x="2267744" y="5419382"/>
            <a:ext cx="7553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1</a:t>
            </a:r>
            <a:r>
              <a:rPr lang="bg-BG" sz="1200" dirty="0" smtClean="0"/>
              <a:t>15</a:t>
            </a:r>
            <a:r>
              <a:rPr lang="en-US" sz="1200" dirty="0" smtClean="0"/>
              <a:t>  </a:t>
            </a:r>
            <a:r>
              <a:rPr lang="bg-BG" sz="1200" dirty="0" smtClean="0"/>
              <a:t>СИК</a:t>
            </a:r>
            <a:endParaRPr lang="bg-BG" sz="1200" dirty="0"/>
          </a:p>
        </p:txBody>
      </p:sp>
      <p:sp>
        <p:nvSpPr>
          <p:cNvPr id="10" name="TextBox 9"/>
          <p:cNvSpPr txBox="1"/>
          <p:nvPr/>
        </p:nvSpPr>
        <p:spPr>
          <a:xfrm>
            <a:off x="3275856" y="5419381"/>
            <a:ext cx="7553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1</a:t>
            </a:r>
            <a:r>
              <a:rPr lang="bg-BG" sz="1200" dirty="0" smtClean="0"/>
              <a:t>12</a:t>
            </a:r>
            <a:r>
              <a:rPr lang="en-US" sz="1200" dirty="0" smtClean="0"/>
              <a:t>  </a:t>
            </a:r>
            <a:r>
              <a:rPr lang="bg-BG" sz="1200" dirty="0" smtClean="0"/>
              <a:t>СИК</a:t>
            </a:r>
            <a:endParaRPr lang="bg-BG" sz="1200" dirty="0"/>
          </a:p>
        </p:txBody>
      </p:sp>
      <p:sp>
        <p:nvSpPr>
          <p:cNvPr id="11" name="TextBox 10"/>
          <p:cNvSpPr txBox="1"/>
          <p:nvPr/>
        </p:nvSpPr>
        <p:spPr>
          <a:xfrm>
            <a:off x="4400796" y="5419380"/>
            <a:ext cx="67678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g-BG" sz="1200" dirty="0"/>
              <a:t>6</a:t>
            </a:r>
            <a:r>
              <a:rPr lang="bg-BG" sz="1200" dirty="0" smtClean="0"/>
              <a:t>7</a:t>
            </a:r>
            <a:r>
              <a:rPr lang="en-US" sz="1200" dirty="0" smtClean="0"/>
              <a:t>  </a:t>
            </a:r>
            <a:r>
              <a:rPr lang="bg-BG" sz="1200" dirty="0" smtClean="0"/>
              <a:t>СИК</a:t>
            </a:r>
            <a:endParaRPr lang="bg-BG" sz="1200" dirty="0"/>
          </a:p>
        </p:txBody>
      </p:sp>
      <p:sp>
        <p:nvSpPr>
          <p:cNvPr id="12" name="TextBox 11"/>
          <p:cNvSpPr txBox="1"/>
          <p:nvPr/>
        </p:nvSpPr>
        <p:spPr>
          <a:xfrm>
            <a:off x="5511374" y="5419379"/>
            <a:ext cx="67678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g-BG" sz="1200" dirty="0" smtClean="0"/>
              <a:t>32</a:t>
            </a:r>
            <a:r>
              <a:rPr lang="en-US" sz="1200" dirty="0" smtClean="0"/>
              <a:t>  </a:t>
            </a:r>
            <a:r>
              <a:rPr lang="bg-BG" sz="1200" dirty="0" smtClean="0"/>
              <a:t>СИК</a:t>
            </a:r>
            <a:endParaRPr lang="bg-BG" sz="1200" dirty="0"/>
          </a:p>
        </p:txBody>
      </p:sp>
      <p:sp>
        <p:nvSpPr>
          <p:cNvPr id="13" name="TextBox 12"/>
          <p:cNvSpPr txBox="1"/>
          <p:nvPr/>
        </p:nvSpPr>
        <p:spPr>
          <a:xfrm>
            <a:off x="6586674" y="5419378"/>
            <a:ext cx="67678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g-BG" sz="1200" dirty="0" smtClean="0"/>
              <a:t>58</a:t>
            </a:r>
            <a:r>
              <a:rPr lang="en-US" sz="1200" dirty="0" smtClean="0"/>
              <a:t>  </a:t>
            </a:r>
            <a:r>
              <a:rPr lang="bg-BG" sz="1200" dirty="0" smtClean="0"/>
              <a:t>СИК</a:t>
            </a:r>
            <a:endParaRPr lang="bg-BG" sz="1200" dirty="0"/>
          </a:p>
        </p:txBody>
      </p:sp>
      <p:sp>
        <p:nvSpPr>
          <p:cNvPr id="14" name="TextBox 13"/>
          <p:cNvSpPr txBox="1"/>
          <p:nvPr/>
        </p:nvSpPr>
        <p:spPr>
          <a:xfrm>
            <a:off x="7631565" y="5419377"/>
            <a:ext cx="67678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g-BG" sz="1200" dirty="0" smtClean="0"/>
              <a:t>20</a:t>
            </a:r>
            <a:r>
              <a:rPr lang="en-US" sz="1200" dirty="0" smtClean="0"/>
              <a:t>  </a:t>
            </a:r>
            <a:r>
              <a:rPr lang="bg-BG" sz="1200" dirty="0" smtClean="0"/>
              <a:t>СИК</a:t>
            </a:r>
            <a:endParaRPr lang="bg-BG" sz="1200" dirty="0"/>
          </a:p>
        </p:txBody>
      </p:sp>
    </p:spTree>
    <p:extLst>
      <p:ext uri="{BB962C8B-B14F-4D97-AF65-F5344CB8AC3E}">
        <p14:creationId xmlns:p14="http://schemas.microsoft.com/office/powerpoint/2010/main" val="932702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31840" y="6381328"/>
            <a:ext cx="2895600" cy="365125"/>
          </a:xfrm>
        </p:spPr>
        <p:txBody>
          <a:bodyPr/>
          <a:lstStyle/>
          <a:p>
            <a:r>
              <a:rPr lang="bg-BG" dirty="0" smtClean="0"/>
              <a:t>23</a:t>
            </a:r>
            <a:r>
              <a:rPr lang="en-US" dirty="0" smtClean="0"/>
              <a:t>.0</a:t>
            </a:r>
            <a:r>
              <a:rPr lang="bg-BG" dirty="0" smtClean="0"/>
              <a:t>7</a:t>
            </a:r>
            <a:r>
              <a:rPr lang="en-US" dirty="0" smtClean="0"/>
              <a:t>.2021</a:t>
            </a:r>
            <a:r>
              <a:rPr lang="ru-RU" dirty="0" smtClean="0">
                <a:latin typeface="Cambria" panose="02040503050406030204" pitchFamily="18" charset="0"/>
                <a:ea typeface="Cambria" panose="02040503050406030204" pitchFamily="18" charset="0"/>
              </a:rPr>
              <a:t> г.</a:t>
            </a:r>
            <a:endParaRPr lang="bg-BG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6192688"/>
          </a:xfrm>
        </p:spPr>
        <p:txBody>
          <a:bodyPr>
            <a:normAutofit/>
          </a:bodyPr>
          <a:lstStyle/>
          <a:p>
            <a:pPr algn="l"/>
            <a:r>
              <a:rPr lang="bg-BG" b="1" dirty="0"/>
              <a:t>Най-голям брой гласували</a:t>
            </a:r>
            <a:r>
              <a:rPr lang="bg-BG" b="1" dirty="0" smtClean="0"/>
              <a:t>:</a:t>
            </a:r>
            <a:br>
              <a:rPr lang="bg-BG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bg-BG" sz="3100" dirty="0" err="1" smtClean="0"/>
              <a:t>Никити</a:t>
            </a:r>
            <a:r>
              <a:rPr lang="bg-BG" sz="3100" dirty="0" smtClean="0"/>
              <a:t>, Гърция </a:t>
            </a:r>
            <a:r>
              <a:rPr lang="bg-BG" sz="3100" dirty="0"/>
              <a:t>- </a:t>
            </a:r>
            <a:r>
              <a:rPr lang="bg-BG" sz="3100" b="1" dirty="0"/>
              <a:t>1382</a:t>
            </a:r>
            <a:r>
              <a:rPr lang="en-US" sz="3100" dirty="0"/>
              <a:t/>
            </a:r>
            <a:br>
              <a:rPr lang="en-US" sz="3100" dirty="0"/>
            </a:br>
            <a:r>
              <a:rPr lang="bg-BG" sz="3100" dirty="0"/>
              <a:t>Неа </a:t>
            </a:r>
            <a:r>
              <a:rPr lang="bg-BG" sz="3100" dirty="0" err="1" smtClean="0"/>
              <a:t>Перамос</a:t>
            </a:r>
            <a:r>
              <a:rPr lang="bg-BG" sz="3100" dirty="0" smtClean="0"/>
              <a:t>, Гърция </a:t>
            </a:r>
            <a:r>
              <a:rPr lang="bg-BG" sz="3100" dirty="0"/>
              <a:t>- </a:t>
            </a:r>
            <a:r>
              <a:rPr lang="bg-BG" sz="3100" b="1" dirty="0"/>
              <a:t>1093</a:t>
            </a:r>
            <a:r>
              <a:rPr lang="en-US" sz="3100" dirty="0"/>
              <a:t/>
            </a:r>
            <a:br>
              <a:rPr lang="en-US" sz="3100" dirty="0"/>
            </a:br>
            <a:r>
              <a:rPr lang="bg-BG" sz="3100" dirty="0"/>
              <a:t>Мюнхен </a:t>
            </a:r>
            <a:r>
              <a:rPr lang="bg-BG" sz="3100" dirty="0" smtClean="0"/>
              <a:t>1 (Генерално </a:t>
            </a:r>
            <a:r>
              <a:rPr lang="bg-BG" sz="3100" dirty="0"/>
              <a:t>консулство 1</a:t>
            </a:r>
            <a:r>
              <a:rPr lang="bg-BG" sz="3100" dirty="0" smtClean="0"/>
              <a:t>),                  ФР Германия </a:t>
            </a:r>
            <a:r>
              <a:rPr lang="bg-BG" sz="3100" dirty="0"/>
              <a:t>- </a:t>
            </a:r>
            <a:r>
              <a:rPr lang="bg-BG" sz="3100" b="1" dirty="0"/>
              <a:t>870</a:t>
            </a:r>
            <a:r>
              <a:rPr lang="en-US" sz="3100" dirty="0"/>
              <a:t/>
            </a:r>
            <a:br>
              <a:rPr lang="en-US" sz="3100" dirty="0"/>
            </a:br>
            <a:r>
              <a:rPr lang="bg-BG" sz="3100" dirty="0"/>
              <a:t>Бурса, район </a:t>
            </a:r>
            <a:r>
              <a:rPr lang="bg-BG" sz="3100" dirty="0" err="1"/>
              <a:t>Османгази</a:t>
            </a:r>
            <a:r>
              <a:rPr lang="bg-BG" sz="3100" dirty="0"/>
              <a:t> (</a:t>
            </a:r>
            <a:r>
              <a:rPr lang="bg-BG" sz="3100" dirty="0" err="1"/>
              <a:t>Оваакча</a:t>
            </a:r>
            <a:r>
              <a:rPr lang="bg-BG" sz="3100" dirty="0" smtClean="0"/>
              <a:t>), Турция </a:t>
            </a:r>
            <a:r>
              <a:rPr lang="bg-BG" sz="3100" dirty="0"/>
              <a:t>- </a:t>
            </a:r>
            <a:r>
              <a:rPr lang="bg-BG" sz="3100" b="1" dirty="0"/>
              <a:t>706</a:t>
            </a:r>
            <a:r>
              <a:rPr lang="en-US" sz="3100" dirty="0"/>
              <a:t/>
            </a:r>
            <a:br>
              <a:rPr lang="en-US" sz="3100" dirty="0"/>
            </a:br>
            <a:r>
              <a:rPr lang="bg-BG" sz="3100" dirty="0"/>
              <a:t>Измир, район </a:t>
            </a:r>
            <a:r>
              <a:rPr lang="bg-BG" sz="3100" dirty="0" err="1"/>
              <a:t>Борнова</a:t>
            </a:r>
            <a:r>
              <a:rPr lang="bg-BG" sz="3100" dirty="0"/>
              <a:t> </a:t>
            </a:r>
            <a:r>
              <a:rPr lang="bg-BG" sz="3100" dirty="0" smtClean="0"/>
              <a:t>3, Турция </a:t>
            </a:r>
            <a:r>
              <a:rPr lang="bg-BG" sz="3100" dirty="0"/>
              <a:t>– </a:t>
            </a:r>
            <a:r>
              <a:rPr lang="bg-BG" sz="3100" b="1" dirty="0"/>
              <a:t>680</a:t>
            </a:r>
            <a:r>
              <a:rPr lang="en-US" sz="3100" dirty="0"/>
              <a:t/>
            </a:r>
            <a:br>
              <a:rPr lang="en-US" sz="3100" dirty="0"/>
            </a:br>
            <a:endParaRPr lang="ru-RU" sz="31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2309" y="6237312"/>
            <a:ext cx="3191691" cy="615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5597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31840" y="6381328"/>
            <a:ext cx="2895600" cy="365125"/>
          </a:xfrm>
        </p:spPr>
        <p:txBody>
          <a:bodyPr/>
          <a:lstStyle/>
          <a:p>
            <a:r>
              <a:rPr lang="bg-BG" dirty="0" smtClean="0"/>
              <a:t>23</a:t>
            </a:r>
            <a:r>
              <a:rPr lang="en-US" dirty="0" smtClean="0"/>
              <a:t>.0</a:t>
            </a:r>
            <a:r>
              <a:rPr lang="bg-BG" dirty="0" smtClean="0"/>
              <a:t>7</a:t>
            </a:r>
            <a:r>
              <a:rPr lang="en-US" dirty="0" smtClean="0"/>
              <a:t>.2021</a:t>
            </a:r>
            <a:r>
              <a:rPr lang="ru-RU" dirty="0" smtClean="0">
                <a:latin typeface="Cambria" panose="02040503050406030204" pitchFamily="18" charset="0"/>
                <a:ea typeface="Cambria" panose="02040503050406030204" pitchFamily="18" charset="0"/>
              </a:rPr>
              <a:t> г.</a:t>
            </a:r>
            <a:endParaRPr lang="bg-BG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6192688"/>
          </a:xfrm>
        </p:spPr>
        <p:txBody>
          <a:bodyPr>
            <a:normAutofit fontScale="90000"/>
          </a:bodyPr>
          <a:lstStyle/>
          <a:p>
            <a:pPr algn="l"/>
            <a:r>
              <a:rPr lang="bg-BG" b="1" dirty="0"/>
              <a:t>Най-малък брой гласували:</a:t>
            </a:r>
            <a:r>
              <a:rPr lang="en-US" dirty="0"/>
              <a:t/>
            </a:r>
            <a:br>
              <a:rPr lang="en-US" dirty="0"/>
            </a:br>
            <a:r>
              <a:rPr lang="bg-BG" dirty="0" smtClean="0"/>
              <a:t/>
            </a:r>
            <a:br>
              <a:rPr lang="bg-BG" dirty="0" smtClean="0"/>
            </a:br>
            <a:r>
              <a:rPr lang="bg-BG" sz="4000" dirty="0" smtClean="0"/>
              <a:t>Сао Пауло, </a:t>
            </a:r>
            <a:r>
              <a:rPr lang="bg-BG" sz="4000" dirty="0"/>
              <a:t>Бразилия</a:t>
            </a:r>
            <a:r>
              <a:rPr lang="bg-BG" sz="4000" dirty="0" smtClean="0"/>
              <a:t> </a:t>
            </a:r>
            <a:r>
              <a:rPr lang="bg-BG" sz="4000" dirty="0"/>
              <a:t>– 9</a:t>
            </a:r>
            <a:r>
              <a:rPr lang="en-US" sz="4000" dirty="0"/>
              <a:t/>
            </a:r>
            <a:br>
              <a:rPr lang="en-US" sz="4000" dirty="0"/>
            </a:br>
            <a:r>
              <a:rPr lang="bg-BG" sz="4000" dirty="0" smtClean="0"/>
              <a:t>Бразилия(Посолство), </a:t>
            </a:r>
            <a:r>
              <a:rPr lang="bg-BG" sz="4000" dirty="0"/>
              <a:t>Бразилия</a:t>
            </a:r>
            <a:r>
              <a:rPr lang="bg-BG" sz="4000" dirty="0" smtClean="0"/>
              <a:t> </a:t>
            </a:r>
            <a:r>
              <a:rPr lang="bg-BG" sz="4000" dirty="0"/>
              <a:t>- 9</a:t>
            </a:r>
            <a:r>
              <a:rPr lang="en-US" sz="4000" dirty="0"/>
              <a:t/>
            </a:r>
            <a:br>
              <a:rPr lang="en-US" sz="4000" dirty="0"/>
            </a:br>
            <a:r>
              <a:rPr lang="bg-BG" sz="4000" dirty="0" smtClean="0"/>
              <a:t>Тунис </a:t>
            </a:r>
            <a:r>
              <a:rPr lang="bg-BG" sz="4000" dirty="0"/>
              <a:t>(Посолство</a:t>
            </a:r>
            <a:r>
              <a:rPr lang="bg-BG" sz="4000" dirty="0" smtClean="0"/>
              <a:t>), </a:t>
            </a:r>
            <a:r>
              <a:rPr lang="bg-BG" sz="4000" dirty="0"/>
              <a:t>Тунис</a:t>
            </a:r>
            <a:r>
              <a:rPr lang="bg-BG" sz="4000" dirty="0" smtClean="0"/>
              <a:t> </a:t>
            </a:r>
            <a:r>
              <a:rPr lang="bg-BG" sz="4000" dirty="0"/>
              <a:t>- 10</a:t>
            </a:r>
            <a:r>
              <a:rPr lang="en-US" sz="4000" dirty="0"/>
              <a:t/>
            </a:r>
            <a:br>
              <a:rPr lang="en-US" sz="4000" dirty="0"/>
            </a:br>
            <a:r>
              <a:rPr lang="bg-BG" sz="4000" dirty="0" smtClean="0"/>
              <a:t>Екатеринбург </a:t>
            </a:r>
            <a:r>
              <a:rPr lang="bg-BG" sz="4000" dirty="0"/>
              <a:t>(Консулство</a:t>
            </a:r>
            <a:r>
              <a:rPr lang="bg-BG" sz="4000" dirty="0" smtClean="0"/>
              <a:t>),</a:t>
            </a:r>
            <a:r>
              <a:rPr lang="bg-BG" sz="4000" dirty="0"/>
              <a:t> Русия</a:t>
            </a:r>
            <a:r>
              <a:rPr lang="bg-BG" sz="4000" dirty="0" smtClean="0"/>
              <a:t> </a:t>
            </a:r>
            <a:r>
              <a:rPr lang="bg-BG" sz="4000" dirty="0"/>
              <a:t>- 11</a:t>
            </a:r>
            <a:r>
              <a:rPr lang="en-US" sz="4000" dirty="0"/>
              <a:t/>
            </a:r>
            <a:br>
              <a:rPr lang="en-US" sz="4000" dirty="0"/>
            </a:br>
            <a:r>
              <a:rPr lang="bg-BG" sz="4000" dirty="0" smtClean="0"/>
              <a:t>Техеран </a:t>
            </a:r>
            <a:r>
              <a:rPr lang="bg-BG" sz="4000" dirty="0"/>
              <a:t>(Посолство</a:t>
            </a:r>
            <a:r>
              <a:rPr lang="bg-BG" sz="4000" dirty="0" smtClean="0"/>
              <a:t>), </a:t>
            </a:r>
            <a:r>
              <a:rPr lang="bg-BG" sz="4000" dirty="0"/>
              <a:t>Иран</a:t>
            </a:r>
            <a:r>
              <a:rPr lang="bg-BG" sz="4000" dirty="0" smtClean="0"/>
              <a:t> </a:t>
            </a:r>
            <a:r>
              <a:rPr lang="bg-BG" sz="4000" dirty="0"/>
              <a:t>– 13</a:t>
            </a:r>
            <a:r>
              <a:rPr lang="en-US" sz="4000" dirty="0"/>
              <a:t/>
            </a:r>
            <a:br>
              <a:rPr lang="en-US" sz="4000" dirty="0"/>
            </a:br>
            <a:r>
              <a:rPr lang="bg-BG" sz="4000" dirty="0" smtClean="0"/>
              <a:t>Хавана </a:t>
            </a:r>
            <a:r>
              <a:rPr lang="bg-BG" sz="4000" dirty="0"/>
              <a:t>(Посолство</a:t>
            </a:r>
            <a:r>
              <a:rPr lang="bg-BG" sz="4000" dirty="0" smtClean="0"/>
              <a:t>), </a:t>
            </a:r>
            <a:r>
              <a:rPr lang="bg-BG" sz="4000" dirty="0"/>
              <a:t>Куба</a:t>
            </a:r>
            <a:r>
              <a:rPr lang="bg-BG" sz="4000" dirty="0" smtClean="0"/>
              <a:t> </a:t>
            </a:r>
            <a:r>
              <a:rPr lang="bg-BG" sz="4000" dirty="0"/>
              <a:t>– 14</a:t>
            </a:r>
            <a:r>
              <a:rPr lang="en-US" sz="4000" dirty="0"/>
              <a:t/>
            </a:r>
            <a:br>
              <a:rPr lang="en-US" sz="4000" dirty="0"/>
            </a:br>
            <a:endParaRPr lang="ru-RU" sz="4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2309" y="6237312"/>
            <a:ext cx="3191691" cy="615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8258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31840" y="6381328"/>
            <a:ext cx="2895600" cy="365125"/>
          </a:xfrm>
        </p:spPr>
        <p:txBody>
          <a:bodyPr/>
          <a:lstStyle/>
          <a:p>
            <a:r>
              <a:rPr lang="bg-BG" dirty="0" smtClean="0"/>
              <a:t>23</a:t>
            </a:r>
            <a:r>
              <a:rPr lang="en-US" dirty="0" smtClean="0"/>
              <a:t>.0</a:t>
            </a:r>
            <a:r>
              <a:rPr lang="bg-BG" dirty="0" smtClean="0"/>
              <a:t>7</a:t>
            </a:r>
            <a:r>
              <a:rPr lang="en-US" dirty="0" smtClean="0"/>
              <a:t>.2021</a:t>
            </a:r>
            <a:r>
              <a:rPr lang="ru-RU" dirty="0" smtClean="0">
                <a:latin typeface="Cambria" panose="02040503050406030204" pitchFamily="18" charset="0"/>
                <a:ea typeface="Cambria" panose="02040503050406030204" pitchFamily="18" charset="0"/>
              </a:rPr>
              <a:t> г.</a:t>
            </a:r>
            <a:endParaRPr lang="bg-BG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5832648"/>
          </a:xfrm>
        </p:spPr>
        <p:txBody>
          <a:bodyPr anchor="t">
            <a:normAutofit fontScale="90000"/>
          </a:bodyPr>
          <a:lstStyle/>
          <a:p>
            <a:r>
              <a:rPr lang="ru-RU" sz="3600" b="1" dirty="0" err="1" smtClean="0"/>
              <a:t>Най</a:t>
            </a:r>
            <a:r>
              <a:rPr lang="ru-RU" sz="3600" b="1" dirty="0" smtClean="0"/>
              <a:t>-много </a:t>
            </a:r>
            <a:r>
              <a:rPr lang="ru-RU" sz="3600" b="1" dirty="0" err="1"/>
              <a:t>гласували</a:t>
            </a:r>
            <a:r>
              <a:rPr lang="ru-RU" sz="3600" b="1" dirty="0"/>
              <a:t> </a:t>
            </a:r>
            <a:r>
              <a:rPr lang="ru-RU" sz="3600" b="1" dirty="0" smtClean="0"/>
              <a:t>в секция </a:t>
            </a:r>
            <a:r>
              <a:rPr lang="ru-RU" sz="3600" b="1" dirty="0" err="1" smtClean="0"/>
              <a:t>със</a:t>
            </a:r>
            <a:r>
              <a:rPr lang="ru-RU" sz="3600" b="1" dirty="0" smtClean="0"/>
              <a:t> СУЕМГ</a:t>
            </a:r>
            <a:r>
              <a:rPr lang="ru-RU" sz="3600" dirty="0"/>
              <a:t/>
            </a:r>
            <a:br>
              <a:rPr lang="ru-RU" sz="3600" dirty="0"/>
            </a:br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/>
              <a:t/>
            </a:r>
            <a:br>
              <a:rPr lang="en-US" sz="4000" dirty="0"/>
            </a:br>
            <a:r>
              <a:rPr lang="ru-RU" sz="4000" dirty="0"/>
              <a:t/>
            </a:r>
            <a:br>
              <a:rPr lang="ru-RU" sz="4000" dirty="0"/>
            </a:br>
            <a:r>
              <a:rPr lang="ru-RU" sz="4000" dirty="0"/>
              <a:t/>
            </a:r>
            <a:br>
              <a:rPr lang="ru-RU" sz="4000" dirty="0"/>
            </a:br>
            <a:r>
              <a:rPr lang="ru-RU" sz="4000" dirty="0"/>
              <a:t/>
            </a:r>
            <a:br>
              <a:rPr lang="ru-RU" sz="4000" dirty="0"/>
            </a:br>
            <a:r>
              <a:rPr lang="ru-RU" sz="4000" dirty="0"/>
              <a:t/>
            </a:r>
            <a:br>
              <a:rPr lang="ru-RU" sz="4000" dirty="0"/>
            </a:br>
            <a:endParaRPr lang="ru-RU" sz="4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2309" y="6237312"/>
            <a:ext cx="3191691" cy="615897"/>
          </a:xfrm>
          <a:prstGeom prst="rect">
            <a:avLst/>
          </a:prstGeom>
        </p:spPr>
      </p:pic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1607550"/>
              </p:ext>
            </p:extLst>
          </p:nvPr>
        </p:nvGraphicFramePr>
        <p:xfrm>
          <a:off x="611560" y="1700808"/>
          <a:ext cx="8075240" cy="36444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54353">
                  <a:extLst>
                    <a:ext uri="{9D8B030D-6E8A-4147-A177-3AD203B41FA5}">
                      <a16:colId xmlns:a16="http://schemas.microsoft.com/office/drawing/2014/main" xmlns="" val="3949786902"/>
                    </a:ext>
                  </a:extLst>
                </a:gridCol>
                <a:gridCol w="1820887">
                  <a:extLst>
                    <a:ext uri="{9D8B030D-6E8A-4147-A177-3AD203B41FA5}">
                      <a16:colId xmlns:a16="http://schemas.microsoft.com/office/drawing/2014/main" xmlns="" val="2157791016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bg-BG" dirty="0" smtClean="0"/>
                        <a:t>Секция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dirty="0" smtClean="0"/>
                        <a:t>Брой гласували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05570882"/>
                  </a:ext>
                </a:extLst>
              </a:tr>
              <a:tr h="475675">
                <a:tc>
                  <a:txBody>
                    <a:bodyPr/>
                    <a:lstStyle/>
                    <a:p>
                      <a:r>
                        <a:rPr lang="ru-RU" sz="2200" dirty="0" smtClean="0"/>
                        <a:t>Мюнхен 1</a:t>
                      </a:r>
                      <a:r>
                        <a:rPr lang="en-US" sz="2200" dirty="0" smtClean="0"/>
                        <a:t> </a:t>
                      </a:r>
                      <a:r>
                        <a:rPr lang="ru-RU" sz="2200" dirty="0" smtClean="0"/>
                        <a:t>(</a:t>
                      </a:r>
                      <a:r>
                        <a:rPr lang="ru-RU" sz="2200" dirty="0" err="1" smtClean="0"/>
                        <a:t>Генерално</a:t>
                      </a:r>
                      <a:r>
                        <a:rPr lang="ru-RU" sz="2200" dirty="0" smtClean="0"/>
                        <a:t> </a:t>
                      </a:r>
                      <a:r>
                        <a:rPr lang="ru-RU" sz="2200" dirty="0" err="1" smtClean="0"/>
                        <a:t>консулство</a:t>
                      </a:r>
                      <a:r>
                        <a:rPr lang="ru-RU" sz="2200" dirty="0" smtClean="0"/>
                        <a:t> 1),</a:t>
                      </a:r>
                      <a:r>
                        <a:rPr lang="bg-BG" sz="2200" dirty="0" smtClean="0"/>
                        <a:t> ФР Германия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2200" dirty="0" smtClean="0"/>
                        <a:t>870</a:t>
                      </a:r>
                      <a:endParaRPr lang="en-US" sz="2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66728668"/>
                  </a:ext>
                </a:extLst>
              </a:tr>
              <a:tr h="475675">
                <a:tc>
                  <a:txBody>
                    <a:bodyPr/>
                    <a:lstStyle/>
                    <a:p>
                      <a:r>
                        <a:rPr lang="ru-RU" sz="2200" dirty="0" smtClean="0"/>
                        <a:t>Бурса, район </a:t>
                      </a:r>
                      <a:r>
                        <a:rPr lang="ru-RU" sz="2200" dirty="0" err="1" smtClean="0"/>
                        <a:t>Османгази</a:t>
                      </a:r>
                      <a:r>
                        <a:rPr lang="ru-RU" sz="2200" dirty="0" smtClean="0"/>
                        <a:t> (</a:t>
                      </a:r>
                      <a:r>
                        <a:rPr lang="ru-RU" sz="2200" dirty="0" err="1" smtClean="0"/>
                        <a:t>Оваакча</a:t>
                      </a:r>
                      <a:r>
                        <a:rPr lang="ru-RU" sz="2200" dirty="0" smtClean="0"/>
                        <a:t>), Р Турция</a:t>
                      </a:r>
                      <a:r>
                        <a:rPr lang="en-US" sz="2200" dirty="0" smtClean="0"/>
                        <a:t> 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706</a:t>
                      </a:r>
                      <a:endParaRPr lang="en-US" sz="2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25813591"/>
                  </a:ext>
                </a:extLst>
              </a:tr>
              <a:tr h="475675">
                <a:tc>
                  <a:txBody>
                    <a:bodyPr/>
                    <a:lstStyle/>
                    <a:p>
                      <a:r>
                        <a:rPr lang="ru-RU" sz="2200" dirty="0" smtClean="0"/>
                        <a:t>Измир, район </a:t>
                      </a:r>
                      <a:r>
                        <a:rPr lang="ru-RU" sz="2200" dirty="0" err="1" smtClean="0"/>
                        <a:t>Борнова</a:t>
                      </a:r>
                      <a:r>
                        <a:rPr lang="ru-RU" sz="2200" dirty="0" smtClean="0"/>
                        <a:t> 3</a:t>
                      </a:r>
                      <a:r>
                        <a:rPr lang="bg-BG" sz="2200" dirty="0" smtClean="0"/>
                        <a:t>,</a:t>
                      </a:r>
                      <a:r>
                        <a:rPr lang="bg-BG" sz="2200" baseline="0" dirty="0" smtClean="0"/>
                        <a:t> Р Турция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2200" dirty="0" smtClean="0"/>
                        <a:t>680</a:t>
                      </a:r>
                      <a:endParaRPr lang="en-US" sz="2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64316966"/>
                  </a:ext>
                </a:extLst>
              </a:tr>
              <a:tr h="475675">
                <a:tc>
                  <a:txBody>
                    <a:bodyPr/>
                    <a:lstStyle/>
                    <a:p>
                      <a:r>
                        <a:rPr lang="bg-BG" sz="2200" dirty="0" smtClean="0"/>
                        <a:t>Берлин 3 -Посолство, </a:t>
                      </a:r>
                      <a:r>
                        <a:rPr lang="bg-BG" sz="2200" dirty="0" err="1" smtClean="0"/>
                        <a:t>Мауерщрасе</a:t>
                      </a:r>
                      <a:r>
                        <a:rPr lang="bg-BG" sz="2200" dirty="0" smtClean="0"/>
                        <a:t>, ФР Германия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/>
                        <a:t>621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17951879"/>
                  </a:ext>
                </a:extLst>
              </a:tr>
              <a:tr h="475675">
                <a:tc>
                  <a:txBody>
                    <a:bodyPr/>
                    <a:lstStyle/>
                    <a:p>
                      <a:r>
                        <a:rPr lang="bg-BG" sz="2200" dirty="0" err="1" smtClean="0"/>
                        <a:t>Чорлу</a:t>
                      </a:r>
                      <a:r>
                        <a:rPr lang="bg-BG" sz="2200" dirty="0" smtClean="0"/>
                        <a:t>, кв. </a:t>
                      </a:r>
                      <a:r>
                        <a:rPr lang="bg-BG" sz="2200" dirty="0" err="1" smtClean="0"/>
                        <a:t>Шейхсинан</a:t>
                      </a:r>
                      <a:r>
                        <a:rPr lang="bg-BG" sz="2200" dirty="0" smtClean="0"/>
                        <a:t> 1, Р Турция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/>
                        <a:t>614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20352099"/>
                  </a:ext>
                </a:extLst>
              </a:tr>
              <a:tr h="475675">
                <a:tc>
                  <a:txBody>
                    <a:bodyPr/>
                    <a:lstStyle/>
                    <a:p>
                      <a:r>
                        <a:rPr lang="bg-BG" sz="2200" dirty="0" smtClean="0"/>
                        <a:t>Лондон (</a:t>
                      </a:r>
                      <a:r>
                        <a:rPr lang="bg-BG" sz="2200" dirty="0" err="1" smtClean="0"/>
                        <a:t>Баркинг</a:t>
                      </a:r>
                      <a:r>
                        <a:rPr lang="bg-BG" sz="2200" dirty="0" smtClean="0"/>
                        <a:t> 1), Обединено кралство Великобритания и Северна</a:t>
                      </a:r>
                      <a:r>
                        <a:rPr lang="bg-BG" sz="2200" baseline="0" dirty="0" smtClean="0"/>
                        <a:t> Ирландия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613</a:t>
                      </a:r>
                    </a:p>
                    <a:p>
                      <a:pPr algn="ctr"/>
                      <a:endParaRPr lang="en-US" sz="2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98185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3722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31840" y="6381328"/>
            <a:ext cx="2895600" cy="365125"/>
          </a:xfrm>
        </p:spPr>
        <p:txBody>
          <a:bodyPr/>
          <a:lstStyle/>
          <a:p>
            <a:r>
              <a:rPr lang="bg-BG" dirty="0" smtClean="0"/>
              <a:t>23</a:t>
            </a:r>
            <a:r>
              <a:rPr lang="en-US" dirty="0" smtClean="0"/>
              <a:t>.0</a:t>
            </a:r>
            <a:r>
              <a:rPr lang="bg-BG" dirty="0" smtClean="0"/>
              <a:t>7</a:t>
            </a:r>
            <a:r>
              <a:rPr lang="en-US" dirty="0" smtClean="0"/>
              <a:t>.2021</a:t>
            </a:r>
            <a:r>
              <a:rPr lang="ru-RU" dirty="0" smtClean="0">
                <a:latin typeface="Cambria" panose="02040503050406030204" pitchFamily="18" charset="0"/>
                <a:ea typeface="Cambria" panose="02040503050406030204" pitchFamily="18" charset="0"/>
              </a:rPr>
              <a:t> г.</a:t>
            </a:r>
            <a:endParaRPr lang="bg-BG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91264" cy="5832648"/>
          </a:xfrm>
        </p:spPr>
        <p:txBody>
          <a:bodyPr>
            <a:normAutofit fontScale="90000"/>
          </a:bodyPr>
          <a:lstStyle/>
          <a:p>
            <a:r>
              <a:rPr lang="ru-RU" sz="4000" dirty="0"/>
              <a:t/>
            </a:r>
            <a:br>
              <a:rPr lang="ru-RU" sz="4000" dirty="0"/>
            </a:br>
            <a:r>
              <a:rPr lang="bg-BG" dirty="0" smtClean="0"/>
              <a:t>В</a:t>
            </a:r>
            <a:r>
              <a:rPr lang="bg-BG" b="1" dirty="0" smtClean="0"/>
              <a:t> 31 секции</a:t>
            </a:r>
            <a:r>
              <a:rPr lang="en-US" b="1" dirty="0" smtClean="0"/>
              <a:t> </a:t>
            </a:r>
            <a:r>
              <a:rPr lang="bg-BG" dirty="0" smtClean="0"/>
              <a:t>(4% от всички секции)</a:t>
            </a:r>
            <a:r>
              <a:rPr lang="bg-BG" b="1" dirty="0" smtClean="0"/>
              <a:t> </a:t>
            </a:r>
            <a:r>
              <a:rPr lang="bg-BG" dirty="0" smtClean="0"/>
              <a:t>са </a:t>
            </a:r>
            <a:r>
              <a:rPr lang="bg-BG" dirty="0"/>
              <a:t>гласували </a:t>
            </a:r>
            <a:r>
              <a:rPr lang="bg-BG" dirty="0" smtClean="0"/>
              <a:t>над </a:t>
            </a:r>
            <a:r>
              <a:rPr lang="bg-BG" b="1" dirty="0"/>
              <a:t>500 души </a:t>
            </a:r>
            <a:r>
              <a:rPr lang="en-US" dirty="0"/>
              <a:t/>
            </a:r>
            <a:br>
              <a:rPr lang="en-US" dirty="0"/>
            </a:br>
            <a:r>
              <a:rPr lang="bg-BG" dirty="0"/>
              <a:t>В </a:t>
            </a:r>
            <a:r>
              <a:rPr lang="bg-BG" b="1" dirty="0"/>
              <a:t>183 </a:t>
            </a:r>
            <a:r>
              <a:rPr lang="bg-BG" b="1" dirty="0" smtClean="0"/>
              <a:t>секции </a:t>
            </a:r>
            <a:r>
              <a:rPr lang="bg-BG" dirty="0" smtClean="0"/>
              <a:t>(23% от всички секции)</a:t>
            </a:r>
            <a:r>
              <a:rPr lang="bg-BG" b="1" dirty="0" smtClean="0"/>
              <a:t> </a:t>
            </a:r>
            <a:r>
              <a:rPr lang="bg-BG" dirty="0"/>
              <a:t>са гласували </a:t>
            </a:r>
            <a:r>
              <a:rPr lang="bg-BG" dirty="0" smtClean="0"/>
              <a:t>между </a:t>
            </a:r>
            <a:r>
              <a:rPr lang="bg-BG" b="1" dirty="0"/>
              <a:t>300 и 500 </a:t>
            </a:r>
            <a:r>
              <a:rPr lang="bg-BG" b="1" dirty="0" smtClean="0"/>
              <a:t>души</a:t>
            </a:r>
            <a:r>
              <a:rPr lang="en-US" dirty="0"/>
              <a:t/>
            </a:r>
            <a:br>
              <a:rPr lang="en-US" dirty="0"/>
            </a:br>
            <a:r>
              <a:rPr lang="bg-BG" dirty="0"/>
              <a:t>В </a:t>
            </a:r>
            <a:r>
              <a:rPr lang="bg-BG" b="1" dirty="0"/>
              <a:t>396 секции</a:t>
            </a:r>
            <a:r>
              <a:rPr lang="bg-BG" dirty="0" smtClean="0"/>
              <a:t> (51% от всички секции) са гласували между </a:t>
            </a:r>
            <a:r>
              <a:rPr lang="bg-BG" b="1" dirty="0"/>
              <a:t>100 и 300 </a:t>
            </a:r>
            <a:r>
              <a:rPr lang="bg-BG" b="1" dirty="0" smtClean="0"/>
              <a:t>души</a:t>
            </a:r>
            <a:r>
              <a:rPr lang="en-US" dirty="0"/>
              <a:t/>
            </a:r>
            <a:br>
              <a:rPr lang="en-US" dirty="0"/>
            </a:br>
            <a:r>
              <a:rPr lang="bg-BG" dirty="0"/>
              <a:t>В </a:t>
            </a:r>
            <a:r>
              <a:rPr lang="bg-BG" b="1" dirty="0" smtClean="0"/>
              <a:t>172 секции </a:t>
            </a:r>
            <a:r>
              <a:rPr lang="bg-BG" dirty="0"/>
              <a:t>(</a:t>
            </a:r>
            <a:r>
              <a:rPr lang="bg-BG" dirty="0" smtClean="0"/>
              <a:t>22% </a:t>
            </a:r>
            <a:r>
              <a:rPr lang="bg-BG" dirty="0"/>
              <a:t>от всички секции)</a:t>
            </a:r>
            <a:r>
              <a:rPr lang="bg-BG" b="1" dirty="0"/>
              <a:t> </a:t>
            </a:r>
            <a:r>
              <a:rPr lang="bg-BG" dirty="0" smtClean="0"/>
              <a:t>са </a:t>
            </a:r>
            <a:r>
              <a:rPr lang="bg-BG" dirty="0"/>
              <a:t>гласували </a:t>
            </a:r>
            <a:r>
              <a:rPr lang="bg-BG" dirty="0" smtClean="0"/>
              <a:t>под </a:t>
            </a:r>
            <a:r>
              <a:rPr lang="bg-BG" b="1" dirty="0" smtClean="0"/>
              <a:t>100 души </a:t>
            </a:r>
            <a:r>
              <a:rPr lang="en-US" dirty="0"/>
              <a:t/>
            </a:r>
            <a:br>
              <a:rPr lang="en-US" dirty="0"/>
            </a:br>
            <a:r>
              <a:rPr lang="ru-RU" sz="4000" dirty="0"/>
              <a:t/>
            </a:r>
            <a:br>
              <a:rPr lang="ru-RU" sz="4000" dirty="0"/>
            </a:br>
            <a:endParaRPr lang="ru-RU" sz="4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2309" y="6237312"/>
            <a:ext cx="3191691" cy="615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9819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31840" y="6381328"/>
            <a:ext cx="2895600" cy="365125"/>
          </a:xfrm>
        </p:spPr>
        <p:txBody>
          <a:bodyPr/>
          <a:lstStyle/>
          <a:p>
            <a:r>
              <a:rPr lang="bg-BG" dirty="0" smtClean="0"/>
              <a:t>23</a:t>
            </a:r>
            <a:r>
              <a:rPr lang="en-US" dirty="0" smtClean="0"/>
              <a:t>.0</a:t>
            </a:r>
            <a:r>
              <a:rPr lang="bg-BG" dirty="0" smtClean="0"/>
              <a:t>7</a:t>
            </a:r>
            <a:r>
              <a:rPr lang="en-US" dirty="0" smtClean="0"/>
              <a:t>.2021</a:t>
            </a:r>
            <a:r>
              <a:rPr lang="ru-RU" dirty="0" smtClean="0">
                <a:latin typeface="Cambria" panose="02040503050406030204" pitchFamily="18" charset="0"/>
                <a:ea typeface="Cambria" panose="02040503050406030204" pitchFamily="18" charset="0"/>
              </a:rPr>
              <a:t> г.</a:t>
            </a:r>
            <a:endParaRPr lang="bg-BG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5832648"/>
          </a:xfrm>
        </p:spPr>
        <p:txBody>
          <a:bodyPr>
            <a:normAutofit/>
          </a:bodyPr>
          <a:lstStyle/>
          <a:p>
            <a:r>
              <a:rPr lang="ru-RU" sz="4000" dirty="0"/>
              <a:t/>
            </a:r>
            <a:br>
              <a:rPr lang="ru-RU" sz="4000" dirty="0"/>
            </a:br>
            <a:r>
              <a:rPr lang="en-US" dirty="0"/>
              <a:t/>
            </a:r>
            <a:br>
              <a:rPr lang="en-US" dirty="0"/>
            </a:br>
            <a:r>
              <a:rPr lang="ru-RU" sz="4000" dirty="0"/>
              <a:t/>
            </a:r>
            <a:br>
              <a:rPr lang="ru-RU" sz="4000" dirty="0"/>
            </a:br>
            <a:endParaRPr lang="ru-RU" sz="4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2309" y="6237312"/>
            <a:ext cx="3191691" cy="615897"/>
          </a:xfrm>
          <a:prstGeom prst="rect">
            <a:avLst/>
          </a:prstGeom>
        </p:spPr>
      </p:pic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65671568"/>
              </p:ext>
            </p:extLst>
          </p:nvPr>
        </p:nvGraphicFramePr>
        <p:xfrm>
          <a:off x="323528" y="1124744"/>
          <a:ext cx="4438328" cy="38120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54623430"/>
              </p:ext>
            </p:extLst>
          </p:nvPr>
        </p:nvGraphicFramePr>
        <p:xfrm>
          <a:off x="4895529" y="1124744"/>
          <a:ext cx="3924944" cy="38867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842945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3017</TotalTime>
  <Words>753</Words>
  <Application>Microsoft Office PowerPoint</Application>
  <PresentationFormat>On-screen Show (4:3)</PresentationFormat>
  <Paragraphs>138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Cambria</vt:lpstr>
      <vt:lpstr>Office Theme</vt:lpstr>
      <vt:lpstr>ИЗБОРИ ЗА НАРОДНИ ПРЕДСТАВИТЕЛИ  ЗА НАРОДНО СЪБРАНИЕ 11.07.2021 г. ИЗВЪН СТРАНАТА </vt:lpstr>
      <vt:lpstr>Резултати от избирателните секции извън страната</vt:lpstr>
      <vt:lpstr>Резултати от избирателните секции извън страната</vt:lpstr>
      <vt:lpstr>PowerPoint Presentation</vt:lpstr>
      <vt:lpstr>Най-голям брой гласували:  Никити, Гърция - 1382 Неа Перамос, Гърция - 1093 Мюнхен 1 (Генерално консулство 1),                  ФР Германия - 870 Бурса, район Османгази (Оваакча), Турция - 706 Измир, район Борнова 3, Турция – 680 </vt:lpstr>
      <vt:lpstr>Най-малък брой гласували:  Сао Пауло, Бразилия – 9 Бразилия(Посолство), Бразилия - 9 Тунис (Посолство), Тунис - 10 Екатеринбург (Консулство), Русия - 11 Техеран (Посолство), Иран – 13 Хавана (Посолство), Куба – 14 </vt:lpstr>
      <vt:lpstr>Най-много гласували в секция със СУЕМГ        </vt:lpstr>
      <vt:lpstr> В 31 секции (4% от всички секции) са гласували над 500 души  В 183 секции (23% от всички секции) са гласували между 300 и 500 души В 396 секции (51% от всички секции) са гласували между 100 и 300 души В 172 секции (22% от всички секции) са гласували под 100 души   </vt:lpstr>
      <vt:lpstr>   </vt:lpstr>
      <vt:lpstr> В 104 секции са гласували между     60 и 100 души В 34 секции са гласували между      40 и 60 души В 34 секции са гласували по-малко от 40 души  </vt:lpstr>
      <vt:lpstr> Гласували под 40 души в секции, открити чрез подаване на 40  заявления:  Крайстчърч, Нова Зеландия – 39 гласували; Уинипег, Канада – 36 гласували; Будьо, Норвегия – 35 гласували; Осака, Япония – 33 гласували; Баваро, Доминиканска република – 25 гласували; Сургут, Русия – 23 гласували; Сао Пауло, Бразилия – 9 гласували.  </vt:lpstr>
      <vt:lpstr> </vt:lpstr>
      <vt:lpstr> </vt:lpstr>
      <vt:lpstr> </vt:lpstr>
      <vt:lpstr> </vt:lpstr>
      <vt:lpstr> </vt:lpstr>
      <vt:lpstr> </vt:lpstr>
      <vt:lpstr> БЛАГОДАРИМ</vt:lpstr>
    </vt:vector>
  </TitlesOfParts>
  <Company>IT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ПАРЛАМЕНТАРНИ ИЗБОРИ 2014</dc:title>
  <dc:creator>mvnr</dc:creator>
  <cp:lastModifiedBy>User</cp:lastModifiedBy>
  <cp:revision>131</cp:revision>
  <cp:lastPrinted>2021-07-23T07:06:56Z</cp:lastPrinted>
  <dcterms:created xsi:type="dcterms:W3CDTF">2014-09-17T20:02:17Z</dcterms:created>
  <dcterms:modified xsi:type="dcterms:W3CDTF">2021-07-24T07:39:26Z</dcterms:modified>
</cp:coreProperties>
</file>