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9" r:id="rId2"/>
    <p:sldId id="256" r:id="rId3"/>
    <p:sldId id="286" r:id="rId4"/>
    <p:sldId id="268" r:id="rId5"/>
    <p:sldId id="294" r:id="rId6"/>
    <p:sldId id="293" r:id="rId7"/>
    <p:sldId id="288" r:id="rId8"/>
    <p:sldId id="287" r:id="rId9"/>
    <p:sldId id="260" r:id="rId10"/>
    <p:sldId id="291" r:id="rId11"/>
    <p:sldId id="258" r:id="rId12"/>
    <p:sldId id="292" r:id="rId13"/>
    <p:sldId id="289" r:id="rId14"/>
    <p:sldId id="295" r:id="rId15"/>
    <p:sldId id="290" r:id="rId16"/>
    <p:sldId id="267" r:id="rId17"/>
    <p:sldId id="283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oriana\&#1053;&#1086;&#1074;&#1080;%20&#1048;&#1079;&#1073;&#1086;&#1088;&#1080;%202021\&#1084;&#1072;&#1096;&#1080;&#1085;&#1080;%20&#1087;&#1086;%20&#1076;&#1098;&#1088;&#1078;&#1072;&#1074;&#1080;%20&#1073;&#1088;&#1086;&#108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riana\Desktop\&#1073;&#1088;&#1086;&#1081;%20&#1089;&#1077;&#1082;&#1094;&#1080;&#1080;%20&#1089;%20&#1084;&#1072;&#1096;&#1080;&#1085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Командировани</a:t>
            </a:r>
            <a:r>
              <a:rPr lang="bg-BG" baseline="0"/>
              <a:t> в СИК извън страната</a:t>
            </a:r>
            <a:endParaRPr lang="bg-B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Командировани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Sheet1!$B$2:$B$20</c:f>
              <c:strCache>
                <c:ptCount val="19"/>
                <c:pt idx="0">
                  <c:v>Белгия</c:v>
                </c:pt>
                <c:pt idx="1">
                  <c:v>Доминиканска република</c:v>
                </c:pt>
                <c:pt idx="2">
                  <c:v>Дубай</c:v>
                </c:pt>
                <c:pt idx="3">
                  <c:v>Исландия</c:v>
                </c:pt>
                <c:pt idx="4">
                  <c:v>Малта</c:v>
                </c:pt>
                <c:pt idx="5">
                  <c:v>Чехия</c:v>
                </c:pt>
                <c:pt idx="6">
                  <c:v>Швейцария</c:v>
                </c:pt>
                <c:pt idx="7">
                  <c:v>Албания</c:v>
                </c:pt>
                <c:pt idx="8">
                  <c:v>Република Северна Македония</c:v>
                </c:pt>
                <c:pt idx="9">
                  <c:v>Франция</c:v>
                </c:pt>
                <c:pt idx="10">
                  <c:v>Кипър</c:v>
                </c:pt>
                <c:pt idx="11">
                  <c:v>Италия</c:v>
                </c:pt>
                <c:pt idx="12">
                  <c:v>Автрия</c:v>
                </c:pt>
                <c:pt idx="13">
                  <c:v>Нидерландия</c:v>
                </c:pt>
                <c:pt idx="14">
                  <c:v>Гърция</c:v>
                </c:pt>
                <c:pt idx="15">
                  <c:v>САЩ</c:v>
                </c:pt>
                <c:pt idx="16">
                  <c:v>Испания</c:v>
                </c:pt>
                <c:pt idx="17">
                  <c:v>Германия</c:v>
                </c:pt>
                <c:pt idx="18">
                  <c:v>Турция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6</c:v>
                </c:pt>
                <c:pt idx="11">
                  <c:v>10</c:v>
                </c:pt>
                <c:pt idx="12">
                  <c:v>14</c:v>
                </c:pt>
                <c:pt idx="13">
                  <c:v>22</c:v>
                </c:pt>
                <c:pt idx="14">
                  <c:v>24</c:v>
                </c:pt>
                <c:pt idx="15">
                  <c:v>34</c:v>
                </c:pt>
                <c:pt idx="16">
                  <c:v>50</c:v>
                </c:pt>
                <c:pt idx="17">
                  <c:v>90</c:v>
                </c:pt>
                <c:pt idx="18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F-4829-B1C2-D93DAEF59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0409920"/>
        <c:axId val="1380410752"/>
        <c:axId val="0"/>
      </c:bar3DChart>
      <c:catAx>
        <c:axId val="138040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380410752"/>
        <c:crosses val="autoZero"/>
        <c:auto val="1"/>
        <c:lblAlgn val="ctr"/>
        <c:lblOffset val="100"/>
        <c:noMultiLvlLbl val="0"/>
      </c:catAx>
      <c:valAx>
        <c:axId val="138041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138040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kern="0" baseline="0" dirty="0" smtClean="0"/>
              <a:t>24 държави </a:t>
            </a:r>
            <a:r>
              <a:rPr lang="bg-BG" kern="0" baseline="0" dirty="0"/>
              <a:t>със секции</a:t>
            </a:r>
          </a:p>
          <a:p>
            <a:pPr>
              <a:defRPr/>
            </a:pPr>
            <a:r>
              <a:rPr lang="bg-BG" kern="0" baseline="0" dirty="0"/>
              <a:t>с машинно</a:t>
            </a:r>
          </a:p>
          <a:p>
            <a:pPr>
              <a:defRPr/>
            </a:pPr>
            <a:r>
              <a:rPr lang="bg-BG" kern="0" baseline="0" dirty="0"/>
              <a:t>гласуване </a:t>
            </a:r>
          </a:p>
        </c:rich>
      </c:tx>
      <c:layout>
        <c:manualLayout>
          <c:xMode val="edge"/>
          <c:yMode val="edge"/>
          <c:x val="0.60400248298969528"/>
          <c:y val="1.6854105065609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956080324918891E-2"/>
          <c:y val="0.22200784003938956"/>
          <c:w val="0.96504391967508107"/>
          <c:h val="0.77799215996061044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D2-4BC9-9867-EAD8B85B5E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D2-4BC9-9867-EAD8B85B5E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D2-4BC9-9867-EAD8B85B5E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AAD2-4BC9-9867-EAD8B85B5E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AAD2-4BC9-9867-EAD8B85B5E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AAD2-4BC9-9867-EAD8B85B5E2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AAD2-4BC9-9867-EAD8B85B5E2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AAD2-4BC9-9867-EAD8B85B5E2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AAD2-4BC9-9867-EAD8B85B5E2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AAD2-4BC9-9867-EAD8B85B5E24}"/>
              </c:ext>
            </c:extLst>
          </c:dPt>
          <c:dLbls>
            <c:dLbl>
              <c:idx val="0"/>
              <c:layout>
                <c:manualLayout>
                  <c:x val="5.4897619661845497E-2"/>
                  <c:y val="1.3605860197707091E-2"/>
                </c:manualLayout>
              </c:layout>
              <c:tx>
                <c:rich>
                  <a:bodyPr/>
                  <a:lstStyle/>
                  <a:p>
                    <a:fld id="{A77F2C5A-C1D4-4DED-B2D6-1941CFF9F0F3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; </a:t>
                    </a:r>
                    <a:fld id="{661FC886-C081-4540-8B90-2E092F24B1CD}" type="VALUE">
                      <a:rPr lang="ru-RU" baseline="0" smtClean="0"/>
                      <a:pPr/>
                      <a:t>[VALUE]</a:t>
                    </a:fld>
                    <a:r>
                      <a:rPr lang="ru-RU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30615430677197"/>
                      <c:h val="5.64402347062361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D2-4BC9-9867-EAD8B85B5E24}"/>
                </c:ext>
              </c:extLst>
            </c:dLbl>
            <c:dLbl>
              <c:idx val="1"/>
              <c:layout>
                <c:manualLayout>
                  <c:x val="-8.5890880297669371E-3"/>
                  <c:y val="2.4614484144034009E-2"/>
                </c:manualLayout>
              </c:layout>
              <c:tx>
                <c:rich>
                  <a:bodyPr/>
                  <a:lstStyle/>
                  <a:p>
                    <a:fld id="{50D26C9D-B559-4592-9C4A-DD2E3164436D}" type="CATEGORYNAME">
                      <a:rPr lang="bg-BG" dirty="0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6E8C8370-27E1-4989-8F7C-0ABC9A539E6D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D2-4BC9-9867-EAD8B85B5E24}"/>
                </c:ext>
              </c:extLst>
            </c:dLbl>
            <c:dLbl>
              <c:idx val="2"/>
              <c:layout>
                <c:manualLayout>
                  <c:x val="0.14451060287086745"/>
                  <c:y val="-4.4322933471255946E-2"/>
                </c:manualLayout>
              </c:layout>
              <c:tx>
                <c:rich>
                  <a:bodyPr/>
                  <a:lstStyle/>
                  <a:p>
                    <a:fld id="{463F93BD-5D4D-4569-833B-90D2DBE736FF}" type="CATEGORYNAME">
                      <a:rPr lang="ru-RU" smtClean="0"/>
                      <a:pPr/>
                      <a:t>[CATEGORY NAME]</a:t>
                    </a:fld>
                    <a:r>
                      <a:rPr lang="ru-RU" dirty="0" smtClean="0"/>
                      <a:t> Великобритания и Северна Ирландия</a:t>
                    </a:r>
                    <a:r>
                      <a:rPr lang="ru-RU" baseline="0" dirty="0" smtClean="0"/>
                      <a:t>; </a:t>
                    </a:r>
                    <a:fld id="{A5A716DF-DE6D-4877-8AF4-4D4FF6D72E23}" type="VALUE">
                      <a:rPr lang="ru-RU" baseline="0" smtClean="0"/>
                      <a:pPr/>
                      <a:t>[VALUE]</a:t>
                    </a:fld>
                    <a:r>
                      <a:rPr lang="ru-RU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0028697376374"/>
                      <c:h val="8.15717665065315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AD2-4BC9-9867-EAD8B85B5E24}"/>
                </c:ext>
              </c:extLst>
            </c:dLbl>
            <c:dLbl>
              <c:idx val="3"/>
              <c:layout>
                <c:manualLayout>
                  <c:x val="-2.6650052065778002E-2"/>
                  <c:y val="-4.5884128793344692E-2"/>
                </c:manualLayout>
              </c:layout>
              <c:tx>
                <c:rich>
                  <a:bodyPr/>
                  <a:lstStyle/>
                  <a:p>
                    <a:fld id="{B781D2FC-A5F1-41A4-9BAC-6AD9266A0898}" type="CATEGORYNAME">
                      <a:rPr lang="bg-BG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587B1801-7295-4E1E-A8B7-523AD53C27FB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AD2-4BC9-9867-EAD8B85B5E24}"/>
                </c:ext>
              </c:extLst>
            </c:dLbl>
            <c:dLbl>
              <c:idx val="4"/>
              <c:layout>
                <c:manualLayout>
                  <c:x val="-4.6196387257324077E-2"/>
                  <c:y val="-2.7094998541849019E-2"/>
                </c:manualLayout>
              </c:layout>
              <c:tx>
                <c:rich>
                  <a:bodyPr/>
                  <a:lstStyle/>
                  <a:p>
                    <a:fld id="{5F1C4477-B0E1-4F62-845E-1A1E45BEB1E0}" type="CATEGORYNAME">
                      <a:rPr lang="bg-BG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5A1E3FEF-7E95-4B17-86D8-414B6C00B038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AD2-4BC9-9867-EAD8B85B5E24}"/>
                </c:ext>
              </c:extLst>
            </c:dLbl>
            <c:dLbl>
              <c:idx val="5"/>
              <c:layout>
                <c:manualLayout>
                  <c:x val="-4.8676324099582152E-3"/>
                  <c:y val="3.2272918149523815E-2"/>
                </c:manualLayout>
              </c:layout>
              <c:tx>
                <c:rich>
                  <a:bodyPr/>
                  <a:lstStyle/>
                  <a:p>
                    <a:fld id="{8C8A933E-5CC4-4C32-B3E6-9CBA56859614}" type="CATEGORYNAME">
                      <a:rPr lang="bg-BG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1F0C0D99-F470-4286-A2BA-7C0B23A6E9AE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AD2-4BC9-9867-EAD8B85B5E24}"/>
                </c:ext>
              </c:extLst>
            </c:dLbl>
            <c:dLbl>
              <c:idx val="6"/>
              <c:layout>
                <c:manualLayout>
                  <c:x val="-8.7349286990711011E-2"/>
                  <c:y val="1.6343018721697279E-2"/>
                </c:manualLayout>
              </c:layout>
              <c:tx>
                <c:rich>
                  <a:bodyPr/>
                  <a:lstStyle/>
                  <a:p>
                    <a:fld id="{25B7CA6D-AF6C-47B1-B60D-831357A17726}" type="CATEGORYNAME">
                      <a:rPr lang="bg-BG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6A9DD04D-2974-4777-A33E-40ED2C25C25D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AD2-4BC9-9867-EAD8B85B5E24}"/>
                </c:ext>
              </c:extLst>
            </c:dLbl>
            <c:dLbl>
              <c:idx val="7"/>
              <c:layout>
                <c:manualLayout>
                  <c:x val="-1.6224799287964699E-2"/>
                  <c:y val="-1.1923665791776028E-2"/>
                </c:manualLayout>
              </c:layout>
              <c:tx>
                <c:rich>
                  <a:bodyPr/>
                  <a:lstStyle/>
                  <a:p>
                    <a:fld id="{49E11A76-61B4-4D0B-896F-6F00D0D0C717}" type="CATEGORYNAME">
                      <a:rPr lang="bg-BG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D8E6EFDF-6285-4987-84DC-DC036E4AEAD2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6731408374587"/>
                      <c:h val="5.64402347062361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AD2-4BC9-9867-EAD8B85B5E24}"/>
                </c:ext>
              </c:extLst>
            </c:dLbl>
            <c:dLbl>
              <c:idx val="8"/>
              <c:layout>
                <c:manualLayout>
                  <c:x val="-3.4900784076827375E-2"/>
                  <c:y val="-7.0077697575069819E-2"/>
                </c:manualLayout>
              </c:layout>
              <c:tx>
                <c:rich>
                  <a:bodyPr/>
                  <a:lstStyle/>
                  <a:p>
                    <a:fld id="{C207A59B-9A21-48F9-869F-26817F4293A3}" type="CATEGORYNAME">
                      <a:rPr lang="bg-BG"/>
                      <a:pPr/>
                      <a:t>[CATEGORY NAME]</a:t>
                    </a:fld>
                    <a:r>
                      <a:rPr lang="bg-BG" baseline="0" dirty="0"/>
                      <a:t>; </a:t>
                    </a:r>
                    <a:fld id="{C6C45C32-AA4D-4985-BDBC-BFAE514BECAE}" type="VALUE">
                      <a:rPr lang="bg-BG" baseline="0" smtClean="0"/>
                      <a:pPr/>
                      <a:t>[VALUE]</a:t>
                    </a:fld>
                    <a:r>
                      <a:rPr lang="bg-BG" baseline="0" dirty="0" smtClean="0"/>
                      <a:t> броя машини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AD2-4BC9-9867-EAD8B85B5E24}"/>
                </c:ext>
              </c:extLst>
            </c:dLbl>
            <c:dLbl>
              <c:idx val="9"/>
              <c:layout>
                <c:manualLayout>
                  <c:x val="0.14227311189481434"/>
                  <c:y val="-6.08249507141117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Държави с под 10</a:t>
                    </a:r>
                    <a:r>
                      <a:rPr lang="ru-RU" baseline="0"/>
                      <a:t> СУЕМГ, </a:t>
                    </a:r>
                    <a:fld id="{84AB89FC-E7A0-44ED-9B8D-AACD8F846BB0}" type="VALUE">
                      <a:rPr lang="ru-RU" baseline="0"/>
                      <a:pPr>
                        <a:defRPr/>
                      </a:pPr>
                      <a:t>[VALUE]</a:t>
                    </a:fld>
                    <a:endParaRPr lang="ru-RU" baseline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4529638075721"/>
                      <c:h val="0.171412215807122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AD2-4BC9-9867-EAD8B85B5E2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Sheet1!$B$2:$B$11</c:f>
              <c:strCache>
                <c:ptCount val="10"/>
                <c:pt idx="0">
                  <c:v>Германия ФР</c:v>
                </c:pt>
                <c:pt idx="1">
                  <c:v>Турция</c:v>
                </c:pt>
                <c:pt idx="2">
                  <c:v>Обединено кралство</c:v>
                </c:pt>
                <c:pt idx="3">
                  <c:v>Испания</c:v>
                </c:pt>
                <c:pt idx="4">
                  <c:v>САЩ</c:v>
                </c:pt>
                <c:pt idx="5">
                  <c:v>Австрия</c:v>
                </c:pt>
                <c:pt idx="6">
                  <c:v>Белгия</c:v>
                </c:pt>
                <c:pt idx="7">
                  <c:v>Нидерландия</c:v>
                </c:pt>
                <c:pt idx="8">
                  <c:v>Франция</c:v>
                </c:pt>
                <c:pt idx="9">
                  <c:v>Останалите държави със СИК с машинно гласуване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95</c:v>
                </c:pt>
                <c:pt idx="1">
                  <c:v>69</c:v>
                </c:pt>
                <c:pt idx="2">
                  <c:v>65</c:v>
                </c:pt>
                <c:pt idx="3">
                  <c:v>58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14</c:v>
                </c:pt>
                <c:pt idx="8">
                  <c:v>11</c:v>
                </c:pt>
                <c:pt idx="9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D2-4BC9-9867-EAD8B85B5E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Брой секции с машини по държави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09652868579656E-2"/>
          <c:y val="0.14686725480433585"/>
          <c:w val="0.84183666202330798"/>
          <c:h val="0.772741471798058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Брой секции с машини по държави</c:v>
                </c:pt>
              </c:strCache>
            </c:strRef>
          </c:tx>
          <c:dPt>
            <c:idx val="0"/>
            <c:bubble3D val="0"/>
            <c:explosion val="17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57A-46FF-8B0F-3D0460366C2E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57A-46FF-8B0F-3D0460366C2E}"/>
              </c:ext>
            </c:extLst>
          </c:dPt>
          <c:dPt>
            <c:idx val="2"/>
            <c:bubble3D val="0"/>
            <c:explosion val="18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57A-46FF-8B0F-3D0460366C2E}"/>
              </c:ext>
            </c:extLst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57A-46FF-8B0F-3D0460366C2E}"/>
              </c:ext>
            </c:extLst>
          </c:dPt>
          <c:dPt>
            <c:idx val="4"/>
            <c:bubble3D val="0"/>
            <c:explosion val="12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57A-46FF-8B0F-3D0460366C2E}"/>
              </c:ext>
            </c:extLst>
          </c:dPt>
          <c:dPt>
            <c:idx val="5"/>
            <c:bubble3D val="0"/>
            <c:explosion val="12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57A-46FF-8B0F-3D0460366C2E}"/>
              </c:ext>
            </c:extLst>
          </c:dPt>
          <c:dPt>
            <c:idx val="6"/>
            <c:bubble3D val="0"/>
            <c:explosion val="1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57A-46FF-8B0F-3D0460366C2E}"/>
              </c:ext>
            </c:extLst>
          </c:dPt>
          <c:dPt>
            <c:idx val="7"/>
            <c:bubble3D val="0"/>
            <c:explosion val="8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A57A-46FF-8B0F-3D0460366C2E}"/>
              </c:ext>
            </c:extLst>
          </c:dPt>
          <c:dPt>
            <c:idx val="8"/>
            <c:bubble3D val="0"/>
            <c:explosion val="11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A57A-46FF-8B0F-3D0460366C2E}"/>
              </c:ext>
            </c:extLst>
          </c:dPt>
          <c:dLbls>
            <c:dLbl>
              <c:idx val="0"/>
              <c:layout>
                <c:manualLayout>
                  <c:x val="1.5074298487252604E-3"/>
                  <c:y val="-1.08869933519046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103CFED-F58F-4D76-B34B-16FEAFF35B4C}" type="CATEGORYNAME">
                      <a:rPr lang="ru-RU"/>
                      <a:pPr>
                        <a:defRPr/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0D94ABF8-044E-47DF-8900-A9D89A7D7DE0}" type="VALUE">
                      <a:rPr lang="ru-RU" baseline="0" smtClean="0"/>
                      <a:pPr>
                        <a:defRPr/>
                      </a:pPr>
                      <a:t>[VALUE]</a:t>
                    </a:fld>
                    <a:r>
                      <a:rPr lang="ru-RU" baseline="0" dirty="0" smtClean="0"/>
                      <a:t> от общо  115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7A-46FF-8B0F-3D0460366C2E}"/>
                </c:ext>
              </c:extLst>
            </c:dLbl>
            <c:dLbl>
              <c:idx val="1"/>
              <c:layout>
                <c:manualLayout>
                  <c:x val="0"/>
                  <c:y val="0.160238540025045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550C53-BDEF-4F85-B0CA-4E7E785D3602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DF9EE914-6967-43C6-BCDF-C782BEBA331C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 от общо 135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45140188602028"/>
                      <c:h val="0.177708478207496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7A-46FF-8B0F-3D0460366C2E}"/>
                </c:ext>
              </c:extLst>
            </c:dLbl>
            <c:dLbl>
              <c:idx val="2"/>
              <c:layout>
                <c:manualLayout>
                  <c:x val="3.0148596974504654E-3"/>
                  <c:y val="1.5241790692666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2CC0F0-2636-43C1-99CC-F425C3F79F3A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1C60FAD2-F982-440F-AD63-1697228D98A5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от общо 112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7A-46FF-8B0F-3D0460366C2E}"/>
                </c:ext>
              </c:extLst>
            </c:dLbl>
            <c:dLbl>
              <c:idx val="3"/>
              <c:layout>
                <c:manualLayout>
                  <c:x val="-1.8089158184703125E-2"/>
                  <c:y val="-7.9837028963129484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1EE92A-3381-4287-B82C-6920D5200E1E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5743542D-BCC2-42DF-834E-7E49604F5A3C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от общо 67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57A-46FF-8B0F-3D0460366C2E}"/>
                </c:ext>
              </c:extLst>
            </c:dLbl>
            <c:dLbl>
              <c:idx val="4"/>
              <c:layout>
                <c:manualLayout>
                  <c:x val="-1.0527617064390756E-2"/>
                  <c:y val="-8.27410637501183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B2DF79-4A02-4828-A24F-722FB660EF7E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D051FE9B-787B-463F-8AC0-DB9DAE5C17A4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от общо 58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791152360089"/>
                      <c:h val="9.84293926189270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57A-46FF-8B0F-3D0460366C2E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8E6726-3624-43D1-AC5D-6BCC36D3CB35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8D5A7F9B-2359-4FF7-858F-4D232521F6FC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от общо 17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2305052525026"/>
                      <c:h val="6.794581123359406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57A-46FF-8B0F-3D0460366C2E}"/>
                </c:ext>
              </c:extLst>
            </c:dLbl>
            <c:dLbl>
              <c:idx val="6"/>
              <c:layout>
                <c:manualLayout>
                  <c:x val="0"/>
                  <c:y val="-1.5241790692666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627226-2504-4E9D-9B16-3BDFB816B7DD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B95B32E3-925A-4037-A0A6-6FD49CE8F281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от общо 20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57A-46FF-8B0F-3D0460366C2E}"/>
                </c:ext>
              </c:extLst>
            </c:dLbl>
            <c:dLbl>
              <c:idx val="7"/>
              <c:layout>
                <c:manualLayout>
                  <c:x val="-2.7096941745314148E-3"/>
                  <c:y val="-3.70157773964758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04E535-FEAD-49CD-AC22-528A9BFA142B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7C30A7BF-9058-49AE-8923-B335424F24A4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от общо 16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57A-46FF-8B0F-3D0460366C2E}"/>
                </c:ext>
              </c:extLst>
            </c:dLbl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65605B-5902-4D92-8723-A1AB549E919A}" type="CATEGORYNAME">
                      <a:rPr lang="ru-RU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ru-RU" baseline="0" dirty="0"/>
                      <a:t>; </a:t>
                    </a:r>
                    <a:fld id="{787F7959-8422-47AA-B8B0-8C5BD3177B24}" type="VALUE">
                      <a:rPr lang="ru-RU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ru-RU" baseline="0" dirty="0" smtClean="0"/>
                      <a:t> секции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bg-BG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57A-46FF-8B0F-3D0460366C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Германия</c:v>
                </c:pt>
                <c:pt idx="1">
                  <c:v>Обединено кралство Великобритания и Северна Ирландия</c:v>
                </c:pt>
                <c:pt idx="2">
                  <c:v>Турция</c:v>
                </c:pt>
                <c:pt idx="3">
                  <c:v>Испания</c:v>
                </c:pt>
                <c:pt idx="4">
                  <c:v>САЩ</c:v>
                </c:pt>
                <c:pt idx="5">
                  <c:v>Австрия</c:v>
                </c:pt>
                <c:pt idx="6">
                  <c:v>Нидерландия</c:v>
                </c:pt>
                <c:pt idx="7">
                  <c:v>Белгия</c:v>
                </c:pt>
                <c:pt idx="8">
                  <c:v>Други държави с машини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56</c:v>
                </c:pt>
                <c:pt idx="1">
                  <c:v>56</c:v>
                </c:pt>
                <c:pt idx="2">
                  <c:v>49</c:v>
                </c:pt>
                <c:pt idx="3">
                  <c:v>31</c:v>
                </c:pt>
                <c:pt idx="4">
                  <c:v>13</c:v>
                </c:pt>
                <c:pt idx="5">
                  <c:v>10</c:v>
                </c:pt>
                <c:pt idx="6">
                  <c:v>9</c:v>
                </c:pt>
                <c:pt idx="7">
                  <c:v>9</c:v>
                </c:pt>
                <c:pt idx="8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57A-46FF-8B0F-3D0460366C2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03E6-0AAD-4130-BB42-C6EA7BC5C6E6}" type="datetimeFigureOut">
              <a:rPr lang="bg-BG" smtClean="0"/>
              <a:t>5.7.2021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1983-33CD-44A1-B1BB-F57D403CCA6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9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41F9-C083-4B9A-B706-7633AC32D7A8}" type="datetime1">
              <a:rPr lang="bg-BG" smtClean="0"/>
              <a:t>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7C3C-2283-4F1E-BA26-0043D9495648}" type="datetime1">
              <a:rPr lang="bg-BG" smtClean="0"/>
              <a:t>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77F5-109D-4CC4-BAD5-4AC516E130A7}" type="datetime1">
              <a:rPr lang="bg-BG" smtClean="0"/>
              <a:t>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7D7B-873D-4C76-AFE4-1E79A5F87CAD}" type="datetime1">
              <a:rPr lang="bg-BG" smtClean="0"/>
              <a:t>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8A2C-0D5A-492F-B9FA-2F355DE1B552}" type="datetime1">
              <a:rPr lang="bg-BG" smtClean="0"/>
              <a:t>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1AD-F178-4212-876A-B9B49CCF2259}" type="datetime1">
              <a:rPr lang="bg-BG" smtClean="0"/>
              <a:t>5.7.2021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A0C5-21B8-4D34-8521-3ADE17AAEC6B}" type="datetime1">
              <a:rPr lang="bg-BG" smtClean="0"/>
              <a:t>5.7.2021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5559D-AB05-47D1-AB0A-DAD38A21B158}" type="datetime1">
              <a:rPr lang="bg-BG" smtClean="0"/>
              <a:t>5.7.2021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9A50-A31A-4D7A-87CD-0069423FC134}" type="datetime1">
              <a:rPr lang="bg-BG" smtClean="0"/>
              <a:t>5.7.2021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657A-18A1-45F3-84BC-CEE6139B1B15}" type="datetime1">
              <a:rPr lang="bg-BG" smtClean="0"/>
              <a:t>5.7.2021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C3AC-510E-4A0B-88C3-66B641CABA14}" type="datetime1">
              <a:rPr lang="bg-BG" smtClean="0"/>
              <a:t>5.7.2021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1000">
              <a:srgbClr val="D3D3D3"/>
            </a:gs>
            <a:gs pos="100000">
              <a:schemeClr val="bg1">
                <a:lumMod val="85000"/>
              </a:schemeClr>
            </a:gs>
            <a:gs pos="82000">
              <a:schemeClr val="accent1">
                <a:tint val="44500"/>
                <a:satMod val="160000"/>
              </a:schemeClr>
            </a:gs>
            <a:gs pos="6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6098-0E0C-4FAD-A2F8-6684C014B9FE}" type="datetime1">
              <a:rPr lang="bg-BG" smtClean="0"/>
              <a:t>5.7.2021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Министерство на външните работи 21.06.2021 г.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D101-8EC1-4E43-9FB3-4A6E71C5402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a.bg/bg/371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mfa.bg/bg/covid19map" TargetMode="External"/><Relationship Id="rId4" Type="http://schemas.openxmlformats.org/officeDocument/2006/relationships/hyperlink" Target="https://www.mfa.bg/bg/371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170"/>
            <a:ext cx="9144001" cy="1764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595" y="2636912"/>
            <a:ext cx="7272808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g-BG" sz="15000" dirty="0" smtClean="0">
                <a:effectLst>
                  <a:outerShdw blurRad="571500" dist="50800" dir="5400000" algn="ctr" rotWithShape="0">
                    <a:schemeClr val="bg1">
                      <a:lumMod val="85000"/>
                      <a:alpha val="99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en-US" sz="15000" dirty="0" smtClean="0">
                <a:effectLst>
                  <a:outerShdw blurRad="571500" dist="50800" dir="5400000" algn="ctr" rotWithShape="0">
                    <a:schemeClr val="bg1">
                      <a:lumMod val="85000"/>
                      <a:alpha val="99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bg-BG" sz="15000" dirty="0" smtClean="0">
                <a:effectLst>
                  <a:outerShdw blurRad="571500" dist="50800" dir="5400000" algn="ctr" rotWithShape="0">
                    <a:schemeClr val="bg1">
                      <a:lumMod val="85000"/>
                      <a:alpha val="99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/5</a:t>
            </a:r>
            <a:endParaRPr lang="bg-BG" sz="15000" dirty="0">
              <a:effectLst>
                <a:outerShdw blurRad="571500" dist="50800" dir="5400000" algn="ctr" rotWithShape="0">
                  <a:schemeClr val="bg1">
                    <a:lumMod val="85000"/>
                    <a:alpha val="99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05.07.2021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20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bg-BG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ДЪРЖАВИ С МАШИННО ГЛАСУВАНЕ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5196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Австрия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19 броя машини в 10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9 секции по 2 машини и в една секция –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Белгия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15 броя машини в 9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6 секции по 2 машини и в 3 секции по една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Нидерландия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14 броя машини в 9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5 секции по 2 машини и в 4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Франция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11 броя машини в 7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4 секции по 2 машини и в 3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err="1"/>
              <a:t>Канада</a:t>
            </a:r>
            <a:r>
              <a:rPr lang="bg-BG" dirty="0"/>
              <a:t>, </a:t>
            </a:r>
            <a:r>
              <a:rPr lang="en-US" dirty="0" err="1"/>
              <a:t>Кипър</a:t>
            </a:r>
            <a:r>
              <a:rPr lang="bg-BG" dirty="0"/>
              <a:t>, </a:t>
            </a:r>
            <a:r>
              <a:rPr lang="en-US" dirty="0" err="1"/>
              <a:t>Гърция</a:t>
            </a:r>
            <a:r>
              <a:rPr lang="bg-BG" dirty="0"/>
              <a:t>, </a:t>
            </a:r>
            <a:r>
              <a:rPr lang="en-US" dirty="0" err="1"/>
              <a:t>Дания</a:t>
            </a:r>
            <a:r>
              <a:rPr lang="bg-BG" dirty="0"/>
              <a:t>, </a:t>
            </a:r>
            <a:r>
              <a:rPr lang="en-US" dirty="0" err="1"/>
              <a:t>Италия</a:t>
            </a:r>
            <a:r>
              <a:rPr lang="bg-BG" dirty="0"/>
              <a:t>, </a:t>
            </a:r>
            <a:r>
              <a:rPr lang="en-US" dirty="0" err="1"/>
              <a:t>Малта</a:t>
            </a:r>
            <a:r>
              <a:rPr lang="bg-BG" dirty="0"/>
              <a:t>, </a:t>
            </a:r>
            <a:r>
              <a:rPr lang="en-US" dirty="0" err="1"/>
              <a:t>Швейцария</a:t>
            </a:r>
            <a:r>
              <a:rPr lang="bg-BG" dirty="0"/>
              <a:t>, </a:t>
            </a:r>
            <a:r>
              <a:rPr lang="en-US" dirty="0" err="1"/>
              <a:t>Ирландия</a:t>
            </a:r>
            <a:r>
              <a:rPr lang="bg-BG" dirty="0"/>
              <a:t>, </a:t>
            </a:r>
            <a:r>
              <a:rPr lang="en-US" dirty="0" err="1"/>
              <a:t>Люксембург</a:t>
            </a:r>
            <a:r>
              <a:rPr lang="bg-BG" dirty="0"/>
              <a:t>, </a:t>
            </a:r>
            <a:r>
              <a:rPr lang="en-US" dirty="0" err="1"/>
              <a:t>Норвегия</a:t>
            </a:r>
            <a:r>
              <a:rPr lang="bg-BG" dirty="0"/>
              <a:t>, </a:t>
            </a:r>
            <a:r>
              <a:rPr lang="en-US" dirty="0"/>
              <a:t>ОАЕ</a:t>
            </a:r>
            <a:r>
              <a:rPr lang="bg-BG" dirty="0"/>
              <a:t>, </a:t>
            </a:r>
            <a:r>
              <a:rPr lang="en-US" dirty="0" err="1"/>
              <a:t>Чешка</a:t>
            </a:r>
            <a:r>
              <a:rPr lang="en-US" dirty="0"/>
              <a:t> </a:t>
            </a:r>
            <a:r>
              <a:rPr lang="en-US" dirty="0" err="1"/>
              <a:t>република</a:t>
            </a:r>
            <a:r>
              <a:rPr lang="bg-BG" dirty="0"/>
              <a:t>, </a:t>
            </a:r>
            <a:r>
              <a:rPr lang="en-US" dirty="0" err="1"/>
              <a:t>Швеция</a:t>
            </a:r>
            <a:r>
              <a:rPr lang="bg-BG" dirty="0"/>
              <a:t>, </a:t>
            </a:r>
            <a:r>
              <a:rPr lang="en-US" dirty="0" err="1"/>
              <a:t>Португалия</a:t>
            </a:r>
            <a:r>
              <a:rPr lang="bg-BG" dirty="0"/>
              <a:t>, </a:t>
            </a:r>
            <a:r>
              <a:rPr lang="en-US" dirty="0" err="1" smtClean="0"/>
              <a:t>Русия</a:t>
            </a:r>
            <a:r>
              <a:rPr lang="bg-BG" dirty="0" smtClean="0"/>
              <a:t> – под 10 броя машини</a:t>
            </a:r>
            <a:r>
              <a:rPr lang="en-US" dirty="0" smtClean="0"/>
              <a:t>.</a:t>
            </a:r>
            <a:endParaRPr lang="bg-BG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8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bg-BG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27281"/>
              </p:ext>
            </p:extLst>
          </p:nvPr>
        </p:nvGraphicFramePr>
        <p:xfrm>
          <a:off x="323528" y="188640"/>
          <a:ext cx="8496944" cy="616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bg-BG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699574"/>
              </p:ext>
            </p:extLst>
          </p:nvPr>
        </p:nvGraphicFramePr>
        <p:xfrm>
          <a:off x="323528" y="116632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0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05.07.2021 г.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04" y="260648"/>
            <a:ext cx="7189392" cy="5192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304" y="5710019"/>
            <a:ext cx="733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Логистика по доставка на специализираните устройства за машинно гласуване до ДКП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05.07.2021 г.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42103"/>
            <a:ext cx="3191691" cy="6158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6" y="476672"/>
            <a:ext cx="8669728" cy="54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Избирателни секции в Гърция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05.07.2021 г.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299056" y="847150"/>
            <a:ext cx="2825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/>
              <a:t>Атина </a:t>
            </a:r>
            <a:r>
              <a:rPr lang="bg-BG" sz="1600" dirty="0" smtClean="0"/>
              <a:t>(6 </a:t>
            </a:r>
            <a:r>
              <a:rPr lang="bg-BG" sz="1600" dirty="0"/>
              <a:t>секции); </a:t>
            </a:r>
            <a:r>
              <a:rPr lang="bg-BG" sz="1600" dirty="0" smtClean="0"/>
              <a:t> </a:t>
            </a:r>
          </a:p>
          <a:p>
            <a:r>
              <a:rPr lang="bg-BG" sz="1600" dirty="0" smtClean="0"/>
              <a:t>Александропулис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smtClean="0"/>
              <a:t>Кавала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smtClean="0"/>
              <a:t>Каламата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err="1" smtClean="0"/>
              <a:t>Комотини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err="1" smtClean="0"/>
              <a:t>Нафплио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smtClean="0"/>
              <a:t>Неа </a:t>
            </a:r>
            <a:r>
              <a:rPr lang="bg-BG" sz="1600" dirty="0"/>
              <a:t>Мудания; </a:t>
            </a:r>
            <a:endParaRPr lang="bg-BG" sz="1600" dirty="0" smtClean="0"/>
          </a:p>
          <a:p>
            <a:r>
              <a:rPr lang="bg-BG" sz="1600" dirty="0" smtClean="0"/>
              <a:t>Неа </a:t>
            </a:r>
            <a:r>
              <a:rPr lang="bg-BG" sz="1600" dirty="0"/>
              <a:t>Перамос; </a:t>
            </a:r>
            <a:endParaRPr lang="bg-BG" sz="1600" dirty="0" smtClean="0"/>
          </a:p>
          <a:p>
            <a:r>
              <a:rPr lang="bg-BG" sz="1600" dirty="0" err="1" smtClean="0"/>
              <a:t>Никити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smtClean="0"/>
              <a:t>остров </a:t>
            </a:r>
            <a:r>
              <a:rPr lang="bg-BG" sz="1600" dirty="0"/>
              <a:t>Корфу Керкира; </a:t>
            </a:r>
            <a:endParaRPr lang="bg-BG" sz="1600" dirty="0" smtClean="0"/>
          </a:p>
          <a:p>
            <a:r>
              <a:rPr lang="bg-BG" sz="1600" dirty="0" smtClean="0"/>
              <a:t>остров </a:t>
            </a:r>
            <a:r>
              <a:rPr lang="bg-BG" sz="1600" dirty="0"/>
              <a:t>Кос; </a:t>
            </a:r>
            <a:endParaRPr lang="bg-BG" sz="1600" dirty="0" smtClean="0"/>
          </a:p>
          <a:p>
            <a:r>
              <a:rPr lang="bg-BG" sz="1600" dirty="0" smtClean="0"/>
              <a:t>остров Крит (6 секции); </a:t>
            </a:r>
          </a:p>
          <a:p>
            <a:r>
              <a:rPr lang="bg-BG" sz="1600" dirty="0" smtClean="0"/>
              <a:t>остров </a:t>
            </a:r>
            <a:r>
              <a:rPr lang="bg-BG" sz="1600" dirty="0"/>
              <a:t>Лефкада; </a:t>
            </a:r>
            <a:endParaRPr lang="bg-BG" sz="1600" dirty="0" smtClean="0"/>
          </a:p>
          <a:p>
            <a:r>
              <a:rPr lang="bg-BG" sz="1600" dirty="0" smtClean="0"/>
              <a:t>остров </a:t>
            </a:r>
            <a:r>
              <a:rPr lang="bg-BG" sz="1600" dirty="0"/>
              <a:t>Лимнос; </a:t>
            </a:r>
            <a:endParaRPr lang="bg-BG" sz="1600" dirty="0" smtClean="0"/>
          </a:p>
          <a:p>
            <a:r>
              <a:rPr lang="bg-BG" sz="1600" dirty="0" smtClean="0"/>
              <a:t>остров </a:t>
            </a:r>
            <a:r>
              <a:rPr lang="bg-BG" sz="1600" dirty="0"/>
              <a:t>Миконос; </a:t>
            </a:r>
            <a:endParaRPr lang="bg-BG" sz="1600" dirty="0" smtClean="0"/>
          </a:p>
          <a:p>
            <a:r>
              <a:rPr lang="bg-BG" sz="1600" dirty="0" smtClean="0"/>
              <a:t>остров </a:t>
            </a:r>
            <a:r>
              <a:rPr lang="bg-BG" sz="1600" dirty="0"/>
              <a:t>Родос; </a:t>
            </a:r>
            <a:endParaRPr lang="bg-BG" sz="1600" dirty="0" smtClean="0"/>
          </a:p>
          <a:p>
            <a:r>
              <a:rPr lang="bg-BG" sz="1600" dirty="0" smtClean="0"/>
              <a:t>остров </a:t>
            </a:r>
            <a:r>
              <a:rPr lang="bg-BG" sz="1600" dirty="0"/>
              <a:t>Тасос; </a:t>
            </a:r>
            <a:endParaRPr lang="bg-BG" sz="1600" dirty="0" smtClean="0"/>
          </a:p>
          <a:p>
            <a:r>
              <a:rPr lang="bg-BG" sz="1600" dirty="0" err="1" smtClean="0"/>
              <a:t>Патра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smtClean="0"/>
              <a:t>Солун; </a:t>
            </a:r>
          </a:p>
          <a:p>
            <a:r>
              <a:rPr lang="bg-BG" sz="1600" dirty="0" err="1" smtClean="0"/>
              <a:t>Ставрос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smtClean="0"/>
              <a:t>Триполи</a:t>
            </a:r>
            <a:r>
              <a:rPr lang="bg-BG" sz="1600" dirty="0"/>
              <a:t>; </a:t>
            </a:r>
            <a:endParaRPr lang="bg-BG" sz="1600" dirty="0" smtClean="0"/>
          </a:p>
          <a:p>
            <a:r>
              <a:rPr lang="bg-BG" sz="1600" dirty="0" err="1" smtClean="0"/>
              <a:t>Халкида</a:t>
            </a:r>
            <a:endParaRPr lang="bg-BG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48" y="947861"/>
            <a:ext cx="4978896" cy="51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Интернет портал на МВнР и ДКП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454" y="775556"/>
            <a:ext cx="6062953" cy="218906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23728" y="3334558"/>
            <a:ext cx="6248673" cy="3190786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www.mfa.bg/bg/3715</a:t>
            </a:r>
            <a:r>
              <a:rPr lang="en-US" sz="2800" dirty="0" smtClean="0"/>
              <a:t> </a:t>
            </a:r>
            <a:endParaRPr lang="bg-BG" sz="2800" dirty="0" smtClean="0"/>
          </a:p>
          <a:p>
            <a:r>
              <a:rPr lang="bg-BG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Заповеди за образуване на избирателни секции извън страната, откъдето най-точно могат да се видят актуалните адреси на избирателните секции извън страната</a:t>
            </a:r>
          </a:p>
          <a:p>
            <a:endParaRPr lang="bg-BG" sz="2800" dirty="0" smtClean="0"/>
          </a:p>
          <a:p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www.mfa.bg/bg/3714</a:t>
            </a:r>
            <a:r>
              <a:rPr lang="bg-BG" sz="2800" dirty="0" smtClean="0"/>
              <a:t> </a:t>
            </a:r>
          </a:p>
          <a:p>
            <a:r>
              <a:rPr lang="ru-RU" sz="2800" b="1" dirty="0">
                <a:latin typeface="Cambria" panose="02040503050406030204" pitchFamily="18" charset="0"/>
                <a:ea typeface="Cambria" panose="02040503050406030204" pitchFamily="18" charset="0"/>
              </a:rPr>
              <a:t>Списъци за гласуване извън страната</a:t>
            </a:r>
          </a:p>
          <a:p>
            <a:endParaRPr lang="bg-BG" sz="2800" dirty="0" smtClean="0"/>
          </a:p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www.mfa.bg/bg/covid19map</a:t>
            </a:r>
            <a:endParaRPr lang="bg-BG" sz="2800" dirty="0" smtClean="0"/>
          </a:p>
          <a:p>
            <a:r>
              <a:rPr lang="bg-BG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Противоепидемични мерки</a:t>
            </a:r>
            <a:endParaRPr lang="bg-BG" dirty="0"/>
          </a:p>
          <a:p>
            <a:endParaRPr lang="bg-BG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9600" cy="1143000"/>
          </a:xfrm>
        </p:spPr>
        <p:txBody>
          <a:bodyPr>
            <a:noAutofit/>
          </a:bodyPr>
          <a:lstStyle/>
          <a:p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БЛАГОДАРИМ</a:t>
            </a:r>
            <a:endParaRPr lang="bg-BG" sz="8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5170"/>
            <a:ext cx="9144001" cy="17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91000">
              <a:srgbClr val="D3D3D3">
                <a:alpha val="90000"/>
              </a:srgbClr>
            </a:gs>
            <a:gs pos="100000">
              <a:schemeClr val="bg1">
                <a:lumMod val="85000"/>
              </a:schemeClr>
            </a:gs>
            <a:gs pos="82000">
              <a:schemeClr val="accent1">
                <a:tint val="44500"/>
                <a:satMod val="160000"/>
              </a:schemeClr>
            </a:gs>
            <a:gs pos="6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916416" cy="2495302"/>
          </a:xfrm>
        </p:spPr>
        <p:txBody>
          <a:bodyPr>
            <a:normAutofit fontScale="85000" lnSpcReduction="20000"/>
          </a:bodyPr>
          <a:lstStyle/>
          <a:p>
            <a:r>
              <a:rPr lang="bg-BG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68/78</a:t>
            </a:r>
            <a:r>
              <a:rPr lang="en-US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bg-BG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/6</a:t>
            </a:r>
            <a:r>
              <a:rPr lang="en-US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bg-BG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802</a:t>
            </a:r>
          </a:p>
          <a:p>
            <a:pPr algn="l"/>
            <a:r>
              <a:rPr lang="en-US" sz="96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782</a:t>
            </a:r>
            <a:endParaRPr lang="bg-BG" sz="96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  <a:noFill/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ИЗБОРИ ЗА НАРОДНИ ПРЕДСТАВИТЕЛИ 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НАРОДНО СЪБРАНИЕ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11.07.2021 г.</a:t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ИЗВЪН СТРАНАТА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bg-BG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bg-BG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05.07.2021 г.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97172"/>
            <a:ext cx="8471284" cy="1143000"/>
          </a:xfrm>
        </p:spPr>
        <p:txBody>
          <a:bodyPr>
            <a:normAutofit fontScale="90000"/>
          </a:bodyPr>
          <a:lstStyle/>
          <a:p>
            <a:r>
              <a:rPr lang="bg-BG" sz="3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Очаквани разрешения на приемащата държава</a:t>
            </a:r>
            <a:br>
              <a:rPr lang="bg-BG" sz="31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bg-BG" sz="3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за конкретни адреси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7220" y="3924670"/>
            <a:ext cx="7895220" cy="2168625"/>
          </a:xfrm>
        </p:spPr>
        <p:txBody>
          <a:bodyPr>
            <a:normAutofit fontScale="92500" lnSpcReduction="10000"/>
          </a:bodyPr>
          <a:lstStyle/>
          <a:p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Малайзия, Куала Лумпур</a:t>
            </a:r>
          </a:p>
          <a:p>
            <a:r>
              <a:rPr lang="bg-BG" sz="2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Манхайм</a:t>
            </a:r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3 (образувани са още две секции в същия град)</a:t>
            </a:r>
          </a:p>
          <a:p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Щутгарт 3 (образувани са още три секции в същия град)</a:t>
            </a:r>
          </a:p>
          <a:p>
            <a:endParaRPr lang="bg-BG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05.07.2021 г.</a:t>
            </a:r>
            <a:endParaRPr lang="bg-B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944" y="2916559"/>
            <a:ext cx="872730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31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Не е получено съгласие за секции в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64214" y="1412776"/>
            <a:ext cx="7975612" cy="124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ФР Германия, Бон (най-близка секция Кьолн)</a:t>
            </a:r>
          </a:p>
          <a:p>
            <a:r>
              <a:rPr lang="bg-BG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Сърбия, Нови Сад</a:t>
            </a:r>
          </a:p>
          <a:p>
            <a:endParaRPr lang="bg-BG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782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	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Секционни избирателни комисии (СИК)извън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страната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4 262  Общ брой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членове на СИК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55	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СИК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 3 члена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507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СИК с 5 члена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209	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СИК с 7 члена</a:t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11	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СИК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 9 члена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5148286"/>
          </a:xfrm>
        </p:spPr>
        <p:txBody>
          <a:bodyPr anchor="t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Около 1 350 членове на СИК извън страната, предложени от политическите партии;</a:t>
            </a:r>
            <a:endParaRPr lang="bg-BG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Около 380 </a:t>
            </a:r>
            <a:r>
              <a:rPr lang="bg-BG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командировани от Министерство на външните работи като членове на СИК извън страната;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Около 2 530 членове на СИК извън страната, предложени от </a:t>
            </a:r>
            <a:r>
              <a:rPr lang="bg-BG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българските общности и ДКП;</a:t>
            </a:r>
            <a:endParaRPr lang="bg-BG" sz="28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Над 230 представители на българските общности са предложени за членове на СИК като представители на министъра на външните работи.</a:t>
            </a:r>
            <a:endParaRPr lang="bg-BG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62460450"/>
              </p:ext>
            </p:extLst>
          </p:nvPr>
        </p:nvGraphicFramePr>
        <p:xfrm>
          <a:off x="899592" y="381000"/>
          <a:ext cx="7272807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40" y="404664"/>
            <a:ext cx="8229600" cy="1143000"/>
          </a:xfrm>
        </p:spPr>
        <p:txBody>
          <a:bodyPr>
            <a:noAutofit/>
          </a:bodyPr>
          <a:lstStyle/>
          <a:p>
            <a:r>
              <a:rPr lang="bg-BG" sz="8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 У Е М Г</a:t>
            </a:r>
            <a:endParaRPr lang="bg-BG" sz="8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95600" cy="365125"/>
          </a:xfrm>
        </p:spPr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65" y="1916832"/>
            <a:ext cx="592455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bg-BG" dirty="0" smtClean="0"/>
              <a:t>421 специализирани устройства за машинно гласуване в секции извън страната;</a:t>
            </a:r>
          </a:p>
          <a:p>
            <a:r>
              <a:rPr lang="bg-BG" dirty="0" smtClean="0"/>
              <a:t>В 148 секции извън страната са предвидени по 2 специализирани устройства за машинно гласуване;</a:t>
            </a:r>
          </a:p>
          <a:p>
            <a:r>
              <a:rPr lang="bg-BG" dirty="0" smtClean="0"/>
              <a:t>В 125 секции извън страната е предвидено по едно специализирано устройство за машинно гласуване.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Министерство на </a:t>
            </a:r>
            <a:r>
              <a:rPr lang="ru-RU" dirty="0" err="1" smtClean="0"/>
              <a:t>външните</a:t>
            </a:r>
            <a:r>
              <a:rPr lang="ru-RU" dirty="0" smtClean="0"/>
              <a:t> </a:t>
            </a:r>
            <a:r>
              <a:rPr lang="ru-RU" dirty="0" err="1" smtClean="0"/>
              <a:t>работи</a:t>
            </a:r>
            <a:r>
              <a:rPr lang="ru-RU" dirty="0" smtClean="0"/>
              <a:t> 05.07.2021 г.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bg-BG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ДЪРЖАВИ С МАШИННО ГЛАСУВАНЕ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5196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Германия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ФР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95 броя машини в 56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39 секции по 2 машини и в 17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Турция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69 броя машини в 49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20 секции по 2 машини и в 29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Обединено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кралство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65 броя машини в 56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bg-BG" dirty="0" smtClean="0">
                <a:latin typeface="Cambria" panose="02040503050406030204" pitchFamily="18" charset="0"/>
                <a:ea typeface="Cambria" panose="02040503050406030204" pitchFamily="18" charset="0"/>
              </a:rPr>
              <a:t>в 9 секции по 2 машини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 в 47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Испания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58 броя машини в 31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27 секции по 2 машини и в 4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САЩ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21 броя машини в 13 секции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в </a:t>
            </a:r>
            <a:r>
              <a:rPr lang="ru-RU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8 секции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по 2 машини и в 5 секции по 1 машина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05</a:t>
            </a:r>
            <a:r>
              <a:rPr lang="en-US" dirty="0" smtClean="0"/>
              <a:t>.0</a:t>
            </a:r>
            <a:r>
              <a:rPr lang="bg-BG" dirty="0" smtClean="0"/>
              <a:t>7</a:t>
            </a:r>
            <a:r>
              <a:rPr lang="en-US" dirty="0" smtClean="0"/>
              <a:t>.2021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г.</a:t>
            </a:r>
            <a:endParaRPr lang="bg-B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09" y="6237312"/>
            <a:ext cx="3191691" cy="6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3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772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Office Theme</vt:lpstr>
      <vt:lpstr>PowerPoint Presentation</vt:lpstr>
      <vt:lpstr>ИЗБОРИ ЗА НАРОДНИ ПРЕДСТАВИТЕЛИ  ЗА НАРОДНО СЪБРАНИЕ 11.07.2021 г. ИЗВЪН СТРАНАТА </vt:lpstr>
      <vt:lpstr>Очаквани разрешения на приемащата държава за конкретни адреси </vt:lpstr>
      <vt:lpstr>782  Секционни избирателни комисии (СИК)извън страната 4 262  Общ брой членове на СИК 55 СИК с 3 члена 507  СИК с 5 члена 209  СИК с 7 члена 11 СИК с 9 члена </vt:lpstr>
      <vt:lpstr> </vt:lpstr>
      <vt:lpstr>PowerPoint Presentation</vt:lpstr>
      <vt:lpstr>С У Е М Г</vt:lpstr>
      <vt:lpstr>PowerPoint Presentation</vt:lpstr>
      <vt:lpstr>ДЪРЖАВИ С МАШИННО ГЛАСУВАНЕ</vt:lpstr>
      <vt:lpstr>ДЪРЖАВИ С МАШИННО ГЛАСУВАНЕ</vt:lpstr>
      <vt:lpstr>PowerPoint Presentation</vt:lpstr>
      <vt:lpstr>PowerPoint Presentation</vt:lpstr>
      <vt:lpstr>PowerPoint Presentation</vt:lpstr>
      <vt:lpstr>PowerPoint Presentation</vt:lpstr>
      <vt:lpstr>Избирателни секции в Гърция</vt:lpstr>
      <vt:lpstr>Интернет портал на МВнР и ДКП</vt:lpstr>
      <vt:lpstr>БЛАГОДАРИМ</vt:lpstr>
    </vt:vector>
  </TitlesOfParts>
  <Company>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ПАРЛАМЕНТАРНИ ИЗБОРИ 2014</dc:title>
  <dc:creator>mvnr</dc:creator>
  <cp:lastModifiedBy>Kalin Anastasov</cp:lastModifiedBy>
  <cp:revision>106</cp:revision>
  <dcterms:created xsi:type="dcterms:W3CDTF">2014-09-17T20:02:17Z</dcterms:created>
  <dcterms:modified xsi:type="dcterms:W3CDTF">2021-07-05T12:15:13Z</dcterms:modified>
</cp:coreProperties>
</file>