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553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508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08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7533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1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63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201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2070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69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46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9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449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7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912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562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735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3E307-E489-4289-94C0-91091240568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D0AA8-CFFB-4395-BA11-44D8FAAC6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7929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Никола тесла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bg-BG" sz="4000" dirty="0" smtClean="0">
                <a:solidFill>
                  <a:schemeClr val="tx1"/>
                </a:solidFill>
              </a:rPr>
              <a:t>1856 - 1943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32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62001"/>
          </a:xfrm>
        </p:spPr>
        <p:txBody>
          <a:bodyPr/>
          <a:lstStyle/>
          <a:p>
            <a:r>
              <a:rPr lang="bg-BG" dirty="0" smtClean="0"/>
              <a:t>„Живот ли бе, да го опишеш“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22854"/>
            <a:ext cx="8134393" cy="4934465"/>
          </a:xfrm>
        </p:spPr>
        <p:txBody>
          <a:bodyPr>
            <a:normAutofit/>
          </a:bodyPr>
          <a:lstStyle/>
          <a:p>
            <a:r>
              <a:rPr lang="bg-BG" dirty="0" smtClean="0"/>
              <a:t>1900 – Лонг Айлънд – кулата Уордънклиф.</a:t>
            </a:r>
          </a:p>
          <a:p>
            <a:r>
              <a:rPr lang="bg-BG" dirty="0" smtClean="0"/>
              <a:t>1901 – Маркони – „с“</a:t>
            </a:r>
          </a:p>
          <a:p>
            <a:r>
              <a:rPr lang="bg-BG" dirty="0" smtClean="0"/>
              <a:t>Морган се оттегля и подкрепя Маркони</a:t>
            </a:r>
          </a:p>
          <a:p>
            <a:pPr marL="0" indent="0">
              <a:buNone/>
            </a:pPr>
            <a:endParaRPr lang="bg-BG" dirty="0" smtClean="0"/>
          </a:p>
          <a:p>
            <a:pPr marL="0" indent="0">
              <a:buNone/>
            </a:pPr>
            <a:r>
              <a:rPr lang="en-US" b="1" dirty="0">
                <a:solidFill>
                  <a:srgbClr val="FFFF99"/>
                </a:solidFill>
              </a:rPr>
              <a:t>“It is not a dream, it is a simple feat of scientific </a:t>
            </a:r>
            <a:endParaRPr lang="bg-BG" b="1" dirty="0" smtClean="0">
              <a:solidFill>
                <a:srgbClr val="FFFF99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FF99"/>
                </a:solidFill>
              </a:rPr>
              <a:t>electrical </a:t>
            </a:r>
            <a:r>
              <a:rPr lang="en-US" b="1" dirty="0">
                <a:solidFill>
                  <a:srgbClr val="FFFF99"/>
                </a:solidFill>
              </a:rPr>
              <a:t>engineering, only expensive — blind</a:t>
            </a:r>
            <a:r>
              <a:rPr lang="en-US" b="1" dirty="0" smtClean="0">
                <a:solidFill>
                  <a:srgbClr val="FFFF99"/>
                </a:solidFill>
              </a:rPr>
              <a:t>,</a:t>
            </a:r>
            <a:endParaRPr lang="bg-BG" b="1" dirty="0" smtClean="0">
              <a:solidFill>
                <a:srgbClr val="FFFF99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FF99"/>
                </a:solidFill>
              </a:rPr>
              <a:t>faint-hearted</a:t>
            </a:r>
            <a:r>
              <a:rPr lang="en-US" b="1" dirty="0">
                <a:solidFill>
                  <a:srgbClr val="FFFF99"/>
                </a:solidFill>
              </a:rPr>
              <a:t>, doubting world</a:t>
            </a:r>
            <a:r>
              <a:rPr lang="en-US" b="1" dirty="0" smtClean="0">
                <a:solidFill>
                  <a:srgbClr val="FFFF99"/>
                </a:solidFill>
              </a:rPr>
              <a:t>!</a:t>
            </a:r>
            <a:r>
              <a:rPr lang="bg-BG" b="1" dirty="0" smtClean="0">
                <a:solidFill>
                  <a:srgbClr val="FFFF99"/>
                </a:solidFill>
              </a:rPr>
              <a:t>“</a:t>
            </a:r>
            <a:endParaRPr lang="en-US" b="1" dirty="0">
              <a:solidFill>
                <a:srgbClr val="FFFF99"/>
              </a:solidFill>
            </a:endParaRPr>
          </a:p>
          <a:p>
            <a:pPr marL="0" indent="0">
              <a:buNone/>
            </a:pPr>
            <a:endParaRPr lang="bg-BG" dirty="0" smtClean="0"/>
          </a:p>
          <a:p>
            <a:endParaRPr lang="bg-BG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9997" y="3476368"/>
            <a:ext cx="4142592" cy="3200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9997" y="618518"/>
            <a:ext cx="3971300" cy="260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1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62001"/>
          </a:xfrm>
        </p:spPr>
        <p:txBody>
          <a:bodyPr/>
          <a:lstStyle/>
          <a:p>
            <a:r>
              <a:rPr lang="bg-BG" dirty="0" smtClean="0"/>
              <a:t>„Живот ли бе, да го опишеш“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22854"/>
            <a:ext cx="8134393" cy="4934465"/>
          </a:xfrm>
        </p:spPr>
        <p:txBody>
          <a:bodyPr>
            <a:normAutofit lnSpcReduction="10000"/>
          </a:bodyPr>
          <a:lstStyle/>
          <a:p>
            <a:r>
              <a:rPr lang="bg-BG" dirty="0" smtClean="0"/>
              <a:t>1904 – отнемат патента за радио комуникации от Тесла</a:t>
            </a:r>
          </a:p>
          <a:p>
            <a:pPr marL="0" indent="0">
              <a:buNone/>
            </a:pPr>
            <a:r>
              <a:rPr lang="bg-BG" dirty="0"/>
              <a:t>и</a:t>
            </a:r>
            <a:r>
              <a:rPr lang="bg-BG" dirty="0" smtClean="0"/>
              <a:t> го дават на Маркони</a:t>
            </a:r>
          </a:p>
          <a:p>
            <a:r>
              <a:rPr lang="bg-BG" dirty="0" smtClean="0"/>
              <a:t>1905 изтича срока на патентите му за променлив ток</a:t>
            </a:r>
          </a:p>
          <a:p>
            <a:r>
              <a:rPr lang="bg-BG" dirty="0" smtClean="0"/>
              <a:t>Тесла изпада в нищета и изолация</a:t>
            </a:r>
          </a:p>
          <a:p>
            <a:r>
              <a:rPr lang="bg-BG" dirty="0" smtClean="0"/>
              <a:t>1909 Нобелова награда за Маркони, за когото</a:t>
            </a:r>
          </a:p>
          <a:p>
            <a:pPr marL="0" indent="0">
              <a:buNone/>
            </a:pPr>
            <a:r>
              <a:rPr lang="bg-BG" dirty="0" smtClean="0"/>
              <a:t>Тесла твърди че използва 17 негови патента. Съд.</a:t>
            </a:r>
          </a:p>
          <a:p>
            <a:r>
              <a:rPr lang="bg-BG" dirty="0" smtClean="0"/>
              <a:t>1915 Нобелова награда се предвижда за Едисън</a:t>
            </a:r>
          </a:p>
          <a:p>
            <a:pPr marL="0" indent="0">
              <a:buNone/>
            </a:pPr>
            <a:r>
              <a:rPr lang="bg-BG" dirty="0"/>
              <a:t>и</a:t>
            </a:r>
            <a:r>
              <a:rPr lang="bg-BG" dirty="0" smtClean="0"/>
              <a:t> Тесла, но се присъжда на Уилям Браг за работата</a:t>
            </a:r>
          </a:p>
          <a:p>
            <a:pPr marL="0" indent="0">
              <a:buNone/>
            </a:pPr>
            <a:r>
              <a:rPr lang="bg-BG" dirty="0"/>
              <a:t>м</a:t>
            </a:r>
            <a:r>
              <a:rPr lang="bg-BG" dirty="0" smtClean="0"/>
              <a:t>у с рентгенови лъчи и кристални структури</a:t>
            </a:r>
          </a:p>
          <a:p>
            <a:endParaRPr lang="bg-BG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503" y="3652781"/>
            <a:ext cx="3588431" cy="303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84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62001"/>
          </a:xfrm>
        </p:spPr>
        <p:txBody>
          <a:bodyPr/>
          <a:lstStyle/>
          <a:p>
            <a:r>
              <a:rPr lang="bg-BG" dirty="0" smtClean="0"/>
              <a:t>„Живот ли бе, да го опишеш“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22854"/>
            <a:ext cx="8134393" cy="4934465"/>
          </a:xfrm>
        </p:spPr>
        <p:txBody>
          <a:bodyPr>
            <a:normAutofit/>
          </a:bodyPr>
          <a:lstStyle/>
          <a:p>
            <a:r>
              <a:rPr lang="bg-BG" dirty="0" smtClean="0"/>
              <a:t>Ам. Институт на Ел. Инженери  - „медал Едисън“. На вечерта на присъждането Тесла храни гълъби на площада. </a:t>
            </a:r>
          </a:p>
          <a:p>
            <a:r>
              <a:rPr lang="bg-BG" dirty="0" smtClean="0"/>
              <a:t>Работи като консултант инженер, идеите му вече</a:t>
            </a:r>
          </a:p>
          <a:p>
            <a:pPr marL="0" indent="0">
              <a:buNone/>
            </a:pPr>
            <a:r>
              <a:rPr lang="bg-BG" dirty="0"/>
              <a:t>с</a:t>
            </a:r>
            <a:r>
              <a:rPr lang="bg-BG" dirty="0" smtClean="0"/>
              <a:t>е приемат повече за фантастика. Умът му се </a:t>
            </a:r>
          </a:p>
          <a:p>
            <a:pPr marL="0" indent="0">
              <a:buNone/>
            </a:pPr>
            <a:r>
              <a:rPr lang="bg-BG" dirty="0"/>
              <a:t>о</a:t>
            </a:r>
            <a:r>
              <a:rPr lang="bg-BG" dirty="0" smtClean="0"/>
              <a:t>риентира към езотериката.</a:t>
            </a:r>
          </a:p>
          <a:p>
            <a:r>
              <a:rPr lang="bg-BG" dirty="0" smtClean="0"/>
              <a:t>1931 Едисън умира, Тесла се „преражда“. Обявява</a:t>
            </a:r>
          </a:p>
          <a:p>
            <a:pPr marL="0" indent="0">
              <a:buNone/>
            </a:pPr>
            <a:r>
              <a:rPr lang="bg-BG" dirty="0"/>
              <a:t>с</a:t>
            </a:r>
            <a:r>
              <a:rPr lang="bg-BG" dirty="0" smtClean="0"/>
              <a:t>воята нова идея да улови енергията на слънцето.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503" y="3652781"/>
            <a:ext cx="3588431" cy="303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99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62001"/>
          </a:xfrm>
        </p:spPr>
        <p:txBody>
          <a:bodyPr/>
          <a:lstStyle/>
          <a:p>
            <a:r>
              <a:rPr lang="bg-BG" dirty="0" smtClean="0"/>
              <a:t>„Живот ли бе, да го опишеш“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22854"/>
            <a:ext cx="8134393" cy="4934465"/>
          </a:xfrm>
        </p:spPr>
        <p:txBody>
          <a:bodyPr>
            <a:normAutofit fontScale="92500" lnSpcReduction="10000"/>
          </a:bodyPr>
          <a:lstStyle/>
          <a:p>
            <a:r>
              <a:rPr lang="bg-BG" dirty="0" smtClean="0"/>
              <a:t>Нацистите се появяват. Тесла обявява „теле-сила“, изобретение което прави светкавици и може да унищожи</a:t>
            </a:r>
          </a:p>
          <a:p>
            <a:pPr marL="0" indent="0">
              <a:buNone/>
            </a:pPr>
            <a:r>
              <a:rPr lang="bg-BG" dirty="0"/>
              <a:t>ц</a:t>
            </a:r>
            <a:r>
              <a:rPr lang="bg-BG" dirty="0" smtClean="0"/>
              <a:t>яла армия за секунди. Опитва се да продаде идеята на</a:t>
            </a:r>
          </a:p>
          <a:p>
            <a:pPr marL="0" indent="0">
              <a:buNone/>
            </a:pPr>
            <a:r>
              <a:rPr lang="bg-BG" dirty="0"/>
              <a:t>н</a:t>
            </a:r>
            <a:r>
              <a:rPr lang="bg-BG" dirty="0" smtClean="0"/>
              <a:t>яколко правителства – Англия, САЩ, Съветския съюз</a:t>
            </a:r>
          </a:p>
          <a:p>
            <a:r>
              <a:rPr lang="bg-BG" dirty="0" smtClean="0"/>
              <a:t>Англия за 30 милиона иска да закупи идеята, но</a:t>
            </a:r>
          </a:p>
          <a:p>
            <a:pPr marL="0" indent="0">
              <a:buNone/>
            </a:pPr>
            <a:r>
              <a:rPr lang="bg-BG" dirty="0"/>
              <a:t>с</a:t>
            </a:r>
            <a:r>
              <a:rPr lang="bg-BG" dirty="0" smtClean="0"/>
              <a:t>делката пропада.</a:t>
            </a:r>
          </a:p>
          <a:p>
            <a:r>
              <a:rPr lang="bg-BG" dirty="0" smtClean="0"/>
              <a:t>1937 – инцидент с такси</a:t>
            </a:r>
          </a:p>
          <a:p>
            <a:r>
              <a:rPr lang="bg-BG" dirty="0" smtClean="0"/>
              <a:t>8 януари1943 – насрочена среща в Белия дом за</a:t>
            </a:r>
          </a:p>
          <a:p>
            <a:pPr marL="0" indent="0">
              <a:buNone/>
            </a:pPr>
            <a:r>
              <a:rPr lang="bg-BG" dirty="0"/>
              <a:t>о</a:t>
            </a:r>
            <a:r>
              <a:rPr lang="bg-BG" dirty="0" smtClean="0"/>
              <a:t>бсъждане на сделка за „теле-сила“ плановете. Но</a:t>
            </a:r>
          </a:p>
          <a:p>
            <a:pPr marL="0" indent="0">
              <a:buNone/>
            </a:pPr>
            <a:r>
              <a:rPr lang="bg-BG" dirty="0"/>
              <a:t>с</a:t>
            </a:r>
            <a:r>
              <a:rPr lang="bg-BG" dirty="0" smtClean="0"/>
              <a:t>рещата не се провежда- Тесла умира.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503" y="3652781"/>
            <a:ext cx="3588431" cy="303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01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62001"/>
          </a:xfrm>
        </p:spPr>
        <p:txBody>
          <a:bodyPr/>
          <a:lstStyle/>
          <a:p>
            <a:r>
              <a:rPr lang="bg-BG" dirty="0" smtClean="0"/>
              <a:t>„Живот ли бе, да го опишеш“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22854"/>
            <a:ext cx="8134393" cy="4934465"/>
          </a:xfrm>
        </p:spPr>
        <p:txBody>
          <a:bodyPr>
            <a:normAutofit/>
          </a:bodyPr>
          <a:lstStyle/>
          <a:p>
            <a:r>
              <a:rPr lang="bg-BG" dirty="0" smtClean="0"/>
              <a:t>Само 5 месеца след смъртта му патентът за радио комуникации му е върнат.</a:t>
            </a:r>
          </a:p>
          <a:p>
            <a:r>
              <a:rPr lang="bg-BG" dirty="0" smtClean="0"/>
              <a:t>ФБР</a:t>
            </a:r>
          </a:p>
          <a:p>
            <a:r>
              <a:rPr lang="bg-BG" smtClean="0"/>
              <a:t>Племенникът Козанович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503" y="3652781"/>
            <a:ext cx="3588431" cy="303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3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62001"/>
          </a:xfrm>
        </p:spPr>
        <p:txBody>
          <a:bodyPr/>
          <a:lstStyle/>
          <a:p>
            <a:r>
              <a:rPr lang="bg-BG" dirty="0" smtClean="0"/>
              <a:t>„Живот ли бе, да го опишеш“ (Н. Вапцаров)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22854"/>
            <a:ext cx="8134393" cy="4934465"/>
          </a:xfrm>
        </p:spPr>
        <p:txBody>
          <a:bodyPr>
            <a:normAutofit lnSpcReduction="10000"/>
          </a:bodyPr>
          <a:lstStyle/>
          <a:p>
            <a:r>
              <a:rPr lang="bg-BG" dirty="0" smtClean="0"/>
              <a:t>Роден 1856 в Смилян, Австроунгария (днешна Хърватска)</a:t>
            </a:r>
          </a:p>
          <a:p>
            <a:r>
              <a:rPr lang="bg-BG" dirty="0" smtClean="0"/>
              <a:t>Етнически сърбин</a:t>
            </a:r>
          </a:p>
          <a:p>
            <a:r>
              <a:rPr lang="bg-BG" dirty="0" smtClean="0"/>
              <a:t>1873 завършва 4-год. </a:t>
            </a:r>
            <a:r>
              <a:rPr lang="bg-BG" dirty="0"/>
              <a:t>г</a:t>
            </a:r>
            <a:r>
              <a:rPr lang="bg-BG" dirty="0" smtClean="0"/>
              <a:t>имназия за 3 години в Карловац</a:t>
            </a:r>
          </a:p>
          <a:p>
            <a:r>
              <a:rPr lang="bg-BG" dirty="0" smtClean="0"/>
              <a:t>1873 отново в Смилян – с холера</a:t>
            </a:r>
          </a:p>
          <a:p>
            <a:r>
              <a:rPr lang="bg-BG" dirty="0" smtClean="0"/>
              <a:t>1874 – една година сред природата</a:t>
            </a:r>
          </a:p>
          <a:p>
            <a:r>
              <a:rPr lang="bg-BG" dirty="0" smtClean="0"/>
              <a:t>1875 – първа година в технич. университет в Грац,</a:t>
            </a:r>
          </a:p>
          <a:p>
            <a:pPr marL="0" indent="0">
              <a:buNone/>
            </a:pPr>
            <a:r>
              <a:rPr lang="bg-BG" dirty="0" smtClean="0"/>
              <a:t>Австрия</a:t>
            </a:r>
          </a:p>
          <a:p>
            <a:r>
              <a:rPr lang="bg-BG" dirty="0" smtClean="0"/>
              <a:t>1876 – пристрастява се към хазарта, губи </a:t>
            </a:r>
          </a:p>
          <a:p>
            <a:pPr marL="0" indent="0">
              <a:buNone/>
            </a:pPr>
            <a:r>
              <a:rPr lang="bg-BG" dirty="0"/>
              <a:t>с</a:t>
            </a:r>
            <a:r>
              <a:rPr lang="bg-BG" dirty="0" smtClean="0"/>
              <a:t>типендията си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503" y="3652781"/>
            <a:ext cx="3588431" cy="303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75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62001"/>
          </a:xfrm>
        </p:spPr>
        <p:txBody>
          <a:bodyPr/>
          <a:lstStyle/>
          <a:p>
            <a:r>
              <a:rPr lang="bg-BG" dirty="0" smtClean="0"/>
              <a:t>„Живот ли бе, да го опишеш“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22854"/>
            <a:ext cx="8134393" cy="4934465"/>
          </a:xfrm>
        </p:spPr>
        <p:txBody>
          <a:bodyPr>
            <a:normAutofit/>
          </a:bodyPr>
          <a:lstStyle/>
          <a:p>
            <a:r>
              <a:rPr lang="bg-BG" dirty="0" smtClean="0"/>
              <a:t>1878 – напуска Грац, прекъсва връзка със семейството</a:t>
            </a:r>
          </a:p>
          <a:p>
            <a:r>
              <a:rPr lang="bg-BG" dirty="0" smtClean="0"/>
              <a:t>Работи за година като помощник инженер в Марибор</a:t>
            </a:r>
          </a:p>
          <a:p>
            <a:r>
              <a:rPr lang="bg-BG" dirty="0" smtClean="0"/>
              <a:t>Нервен срив ***</a:t>
            </a:r>
          </a:p>
          <a:p>
            <a:r>
              <a:rPr lang="bg-BG" dirty="0" smtClean="0"/>
              <a:t>1880 – един семестър в Карловия университет</a:t>
            </a:r>
          </a:p>
          <a:p>
            <a:pPr marL="0" indent="0">
              <a:buNone/>
            </a:pPr>
            <a:r>
              <a:rPr lang="bg-BG" dirty="0" smtClean="0"/>
              <a:t>В Прага</a:t>
            </a:r>
          </a:p>
          <a:p>
            <a:pPr marL="0" indent="0">
              <a:buNone/>
            </a:pPr>
            <a:r>
              <a:rPr lang="bg-BG" dirty="0" smtClean="0"/>
              <a:t>1880 – Будапеща, Нац. телефонна компания</a:t>
            </a:r>
          </a:p>
          <a:p>
            <a:pPr marL="0" indent="0">
              <a:buNone/>
            </a:pPr>
            <a:r>
              <a:rPr lang="bg-BG" dirty="0" smtClean="0"/>
              <a:t>***подобрява телефоните и работи по прокарване</a:t>
            </a:r>
          </a:p>
          <a:p>
            <a:pPr marL="0" indent="0">
              <a:buNone/>
            </a:pPr>
            <a:r>
              <a:rPr lang="bg-BG" dirty="0"/>
              <a:t>н</a:t>
            </a:r>
            <a:r>
              <a:rPr lang="bg-BG" dirty="0" smtClean="0"/>
              <a:t>а телефонни линии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503" y="3652781"/>
            <a:ext cx="3588431" cy="303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12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62001"/>
          </a:xfrm>
        </p:spPr>
        <p:txBody>
          <a:bodyPr/>
          <a:lstStyle/>
          <a:p>
            <a:r>
              <a:rPr lang="bg-BG" dirty="0" smtClean="0"/>
              <a:t>„Живот ли бе, да го опишеш“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22854"/>
            <a:ext cx="8134393" cy="4934465"/>
          </a:xfrm>
        </p:spPr>
        <p:txBody>
          <a:bodyPr>
            <a:normAutofit/>
          </a:bodyPr>
          <a:lstStyle/>
          <a:p>
            <a:r>
              <a:rPr lang="bg-BG" dirty="0" smtClean="0"/>
              <a:t>1882 – Париж, електроинженер в компанията „Контитенал Едисън“. Напуска през 1884.</a:t>
            </a:r>
          </a:p>
          <a:p>
            <a:r>
              <a:rPr lang="bg-BG" dirty="0" smtClean="0"/>
              <a:t>1884 – пристига в Ню Йорк</a:t>
            </a:r>
          </a:p>
          <a:p>
            <a:r>
              <a:rPr lang="bg-BG" dirty="0" smtClean="0"/>
              <a:t>Отново работи за Едисън през 1885 за година</a:t>
            </a:r>
          </a:p>
          <a:p>
            <a:r>
              <a:rPr lang="bg-BG" dirty="0" smtClean="0"/>
              <a:t>1886-1887 – години на борба и глад</a:t>
            </a:r>
          </a:p>
          <a:p>
            <a:r>
              <a:rPr lang="bg-BG" dirty="0" smtClean="0"/>
              <a:t> 1888 – Джордж Уестингхаус му предлага</a:t>
            </a:r>
          </a:p>
          <a:p>
            <a:pPr marL="0" indent="0">
              <a:buNone/>
            </a:pPr>
            <a:r>
              <a:rPr lang="bg-BG" dirty="0"/>
              <a:t>ф</a:t>
            </a:r>
            <a:r>
              <a:rPr lang="bg-BG" dirty="0" smtClean="0"/>
              <a:t>инансиране и изкупува патентите му. Предлага</a:t>
            </a:r>
          </a:p>
          <a:p>
            <a:pPr marL="0" indent="0">
              <a:buNone/>
            </a:pPr>
            <a:r>
              <a:rPr lang="bg-BG" dirty="0"/>
              <a:t>м</a:t>
            </a:r>
            <a:r>
              <a:rPr lang="bg-BG" dirty="0" smtClean="0"/>
              <a:t>у и работа като консултант в заводите си в </a:t>
            </a:r>
          </a:p>
          <a:p>
            <a:pPr marL="0" indent="0">
              <a:buNone/>
            </a:pPr>
            <a:r>
              <a:rPr lang="bg-BG" dirty="0" smtClean="0"/>
              <a:t>Питсбърг.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503" y="3652781"/>
            <a:ext cx="3588431" cy="303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01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05480"/>
            <a:ext cx="9905998" cy="1062001"/>
          </a:xfrm>
        </p:spPr>
        <p:txBody>
          <a:bodyPr/>
          <a:lstStyle/>
          <a:p>
            <a:r>
              <a:rPr lang="bg-BG" dirty="0" smtClean="0"/>
              <a:t>„Живот ли бе, да го опишеш“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293342"/>
            <a:ext cx="8134393" cy="5564658"/>
          </a:xfrm>
        </p:spPr>
        <p:txBody>
          <a:bodyPr>
            <a:normAutofit lnSpcReduction="10000"/>
          </a:bodyPr>
          <a:lstStyle/>
          <a:p>
            <a:r>
              <a:rPr lang="bg-BG" dirty="0" smtClean="0"/>
              <a:t>1888-1895 – най-плодовитите години на Тесла</a:t>
            </a:r>
          </a:p>
          <a:p>
            <a:pPr marL="0" indent="0">
              <a:buNone/>
            </a:pPr>
            <a:r>
              <a:rPr lang="bg-BG" dirty="0" smtClean="0"/>
              <a:t>***много патенти</a:t>
            </a:r>
          </a:p>
          <a:p>
            <a:pPr marL="0" indent="0">
              <a:buNone/>
            </a:pPr>
            <a:r>
              <a:rPr lang="bg-BG" dirty="0" smtClean="0"/>
              <a:t>***1892 говори пред аудитория</a:t>
            </a:r>
          </a:p>
          <a:p>
            <a:pPr marL="0" indent="0">
              <a:buNone/>
            </a:pPr>
            <a:r>
              <a:rPr lang="bg-BG" dirty="0" smtClean="0"/>
              <a:t>***1893 – Колумбийската експозиция</a:t>
            </a:r>
          </a:p>
          <a:p>
            <a:pPr marL="0" indent="0">
              <a:buNone/>
            </a:pPr>
            <a:r>
              <a:rPr lang="bg-BG" dirty="0" smtClean="0"/>
              <a:t>***Лорд Келвин посещава експозицията и предлага</a:t>
            </a:r>
          </a:p>
          <a:p>
            <a:pPr marL="0" indent="0">
              <a:buNone/>
            </a:pPr>
            <a:r>
              <a:rPr lang="bg-BG" dirty="0" smtClean="0"/>
              <a:t>на Уестингхаус да използват променлив ток</a:t>
            </a:r>
          </a:p>
          <a:p>
            <a:pPr marL="0" indent="0">
              <a:buNone/>
            </a:pPr>
            <a:r>
              <a:rPr lang="bg-BG" dirty="0"/>
              <a:t>з</a:t>
            </a:r>
            <a:r>
              <a:rPr lang="bg-BG" dirty="0" smtClean="0"/>
              <a:t>а проект Ниагара. 1896 той става реалност. 3 </a:t>
            </a:r>
          </a:p>
          <a:p>
            <a:pPr marL="0" indent="0">
              <a:buNone/>
            </a:pPr>
            <a:r>
              <a:rPr lang="bg-BG" dirty="0" smtClean="0"/>
              <a:t>Генератора с по 5000 конски сили.</a:t>
            </a:r>
          </a:p>
          <a:p>
            <a:pPr marL="0" indent="0">
              <a:buNone/>
            </a:pPr>
            <a:r>
              <a:rPr lang="bg-BG" dirty="0" smtClean="0"/>
              <a:t>***До 1900 г. вече има 360 мили електр. жици,</a:t>
            </a:r>
          </a:p>
          <a:p>
            <a:pPr marL="0" indent="0">
              <a:buNone/>
            </a:pPr>
            <a:r>
              <a:rPr lang="bg-BG" dirty="0"/>
              <a:t>п</a:t>
            </a:r>
            <a:r>
              <a:rPr lang="bg-BG" dirty="0" smtClean="0"/>
              <a:t>ростиращи се чак до Ню Йорк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503" y="3652781"/>
            <a:ext cx="3588431" cy="303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48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62001"/>
          </a:xfrm>
        </p:spPr>
        <p:txBody>
          <a:bodyPr/>
          <a:lstStyle/>
          <a:p>
            <a:r>
              <a:rPr lang="bg-BG" dirty="0" smtClean="0"/>
              <a:t>„Живот ли бе, да го опишеш“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22854"/>
            <a:ext cx="8134393" cy="4934465"/>
          </a:xfrm>
        </p:spPr>
        <p:txBody>
          <a:bodyPr>
            <a:normAutofit lnSpcReduction="10000"/>
          </a:bodyPr>
          <a:lstStyle/>
          <a:p>
            <a:r>
              <a:rPr lang="bg-BG" dirty="0" smtClean="0"/>
              <a:t>Уестингхаус фалира.</a:t>
            </a:r>
          </a:p>
          <a:p>
            <a:r>
              <a:rPr lang="bg-BG" dirty="0" smtClean="0"/>
              <a:t>Тесла продължава работа в лабораторията си на 5 Авеню</a:t>
            </a:r>
          </a:p>
          <a:p>
            <a:r>
              <a:rPr lang="bg-BG" dirty="0" smtClean="0"/>
              <a:t>1895 – лабораторията му изгаря до основи. В пожара са</a:t>
            </a:r>
          </a:p>
          <a:p>
            <a:pPr marL="0" indent="0">
              <a:buNone/>
            </a:pPr>
            <a:r>
              <a:rPr lang="bg-BG" dirty="0" smtClean="0"/>
              <a:t>Изгубени най-новите му изобретения: механичен</a:t>
            </a:r>
          </a:p>
          <a:p>
            <a:pPr marL="0" indent="0">
              <a:buNone/>
            </a:pPr>
            <a:r>
              <a:rPr lang="bg-BG" dirty="0"/>
              <a:t>о</a:t>
            </a:r>
            <a:r>
              <a:rPr lang="bg-BG" dirty="0" smtClean="0"/>
              <a:t>сцилатор, нов метод на ел. осветление, нов метод</a:t>
            </a:r>
          </a:p>
          <a:p>
            <a:pPr marL="0" indent="0">
              <a:buNone/>
            </a:pPr>
            <a:r>
              <a:rPr lang="bg-BG" dirty="0"/>
              <a:t>з</a:t>
            </a:r>
            <a:r>
              <a:rPr lang="bg-BG" dirty="0" smtClean="0"/>
              <a:t>а безжични комуникации на дълги разстояния и</a:t>
            </a:r>
          </a:p>
          <a:p>
            <a:pPr marL="0" indent="0">
              <a:buNone/>
            </a:pPr>
            <a:r>
              <a:rPr lang="bg-BG" dirty="0"/>
              <a:t>м</a:t>
            </a:r>
            <a:r>
              <a:rPr lang="bg-BG" dirty="0" smtClean="0"/>
              <a:t>етод за изследване на природата на електричеството.</a:t>
            </a:r>
          </a:p>
          <a:p>
            <a:r>
              <a:rPr lang="bg-BG" dirty="0" smtClean="0"/>
              <a:t>Дружеството на Ниагарския водопад му финансира </a:t>
            </a:r>
          </a:p>
          <a:p>
            <a:pPr marL="0" indent="0">
              <a:buNone/>
            </a:pPr>
            <a:r>
              <a:rPr lang="bg-BG" dirty="0"/>
              <a:t>о</a:t>
            </a:r>
            <a:r>
              <a:rPr lang="bg-BG" dirty="0" smtClean="0"/>
              <a:t>борудване на нова лаборатория.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2921" y="3929449"/>
            <a:ext cx="3261013" cy="275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16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62001"/>
          </a:xfrm>
        </p:spPr>
        <p:txBody>
          <a:bodyPr/>
          <a:lstStyle/>
          <a:p>
            <a:r>
              <a:rPr lang="bg-BG" dirty="0" smtClean="0"/>
              <a:t>„Живот ли бе, да го опишеш“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22854"/>
            <a:ext cx="8134393" cy="4934465"/>
          </a:xfrm>
        </p:spPr>
        <p:txBody>
          <a:bodyPr>
            <a:normAutofit fontScale="92500" lnSpcReduction="10000"/>
          </a:bodyPr>
          <a:lstStyle/>
          <a:p>
            <a:r>
              <a:rPr lang="bg-BG" dirty="0" smtClean="0"/>
              <a:t>1893 - </a:t>
            </a:r>
            <a:r>
              <a:rPr lang="bg-BG" dirty="0"/>
              <a:t>Индукционната „Бобина на Тесла“ </a:t>
            </a:r>
            <a:r>
              <a:rPr lang="bg-BG" dirty="0" smtClean="0"/>
              <a:t>– може да си предават радио сигнали когато са на една честота</a:t>
            </a:r>
          </a:p>
          <a:p>
            <a:r>
              <a:rPr lang="bg-BG" dirty="0" smtClean="0"/>
              <a:t>Първото флуоресцентно и неоново осветление, </a:t>
            </a:r>
          </a:p>
          <a:p>
            <a:pPr marL="0" indent="0">
              <a:buNone/>
            </a:pPr>
            <a:r>
              <a:rPr lang="bg-BG" dirty="0" smtClean="0"/>
              <a:t>първите рентгенови снимки</a:t>
            </a:r>
          </a:p>
          <a:p>
            <a:r>
              <a:rPr lang="bg-BG" dirty="0" smtClean="0"/>
              <a:t>1895 – 1 милион волта – сигнал до Уест</a:t>
            </a:r>
          </a:p>
          <a:p>
            <a:pPr marL="0" indent="0">
              <a:buNone/>
            </a:pPr>
            <a:r>
              <a:rPr lang="bg-BG" dirty="0" smtClean="0"/>
              <a:t>Пойнт, Ню Йорк. Но избухва пожар и всичко</a:t>
            </a:r>
          </a:p>
          <a:p>
            <a:pPr marL="0" indent="0">
              <a:buNone/>
            </a:pPr>
            <a:r>
              <a:rPr lang="bg-BG" dirty="0" smtClean="0"/>
              <a:t>изгаря. Тесла отваря нова лаборатория да</a:t>
            </a:r>
          </a:p>
          <a:p>
            <a:pPr marL="0" indent="0">
              <a:buNone/>
            </a:pPr>
            <a:r>
              <a:rPr lang="bg-BG" dirty="0" smtClean="0"/>
              <a:t>Завърши изследванията си и пръв да публикува</a:t>
            </a:r>
          </a:p>
          <a:p>
            <a:pPr marL="0" indent="0">
              <a:buNone/>
            </a:pPr>
            <a:r>
              <a:rPr lang="bg-BG" dirty="0" smtClean="0"/>
              <a:t>Патент за радио комуникации преди Маркони</a:t>
            </a:r>
          </a:p>
          <a:p>
            <a:pPr marL="0" indent="0">
              <a:buNone/>
            </a:pPr>
            <a:r>
              <a:rPr lang="bg-BG" dirty="0" smtClean="0"/>
              <a:t>(1897 – чак след 50 г. получава кредит за него).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1806" y="2573974"/>
            <a:ext cx="3588431" cy="303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31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62001"/>
          </a:xfrm>
        </p:spPr>
        <p:txBody>
          <a:bodyPr/>
          <a:lstStyle/>
          <a:p>
            <a:r>
              <a:rPr lang="bg-BG" dirty="0" smtClean="0"/>
              <a:t>„Живот ли бе, да го опишеш“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22854"/>
            <a:ext cx="8134393" cy="4934465"/>
          </a:xfrm>
        </p:spPr>
        <p:txBody>
          <a:bodyPr>
            <a:normAutofit fontScale="92500" lnSpcReduction="10000"/>
          </a:bodyPr>
          <a:lstStyle/>
          <a:p>
            <a:r>
              <a:rPr lang="bg-BG" dirty="0" smtClean="0"/>
              <a:t>Интерес към източните философии и спиритуализъм</a:t>
            </a:r>
          </a:p>
          <a:p>
            <a:r>
              <a:rPr lang="bg-BG" dirty="0" smtClean="0"/>
              <a:t>1898 – първото дистанционно (за лодка) – идеята е била</a:t>
            </a:r>
          </a:p>
          <a:p>
            <a:pPr marL="0" indent="0">
              <a:buNone/>
            </a:pPr>
            <a:r>
              <a:rPr lang="bg-BG" dirty="0" smtClean="0"/>
              <a:t>Да се използва за елиминиране на войните</a:t>
            </a:r>
          </a:p>
          <a:p>
            <a:r>
              <a:rPr lang="bg-BG" dirty="0" smtClean="0"/>
              <a:t>1899 </a:t>
            </a:r>
            <a:r>
              <a:rPr lang="bg-BG" dirty="0"/>
              <a:t>– </a:t>
            </a:r>
            <a:r>
              <a:rPr lang="bg-BG" dirty="0" smtClean="0"/>
              <a:t>Колорадо </a:t>
            </a:r>
            <a:r>
              <a:rPr lang="bg-BG" dirty="0"/>
              <a:t>Спрингс</a:t>
            </a:r>
            <a:r>
              <a:rPr lang="bg-BG" dirty="0" smtClean="0"/>
              <a:t>. Тайни експерименти. Тесла</a:t>
            </a:r>
          </a:p>
          <a:p>
            <a:pPr marL="0" indent="0">
              <a:buNone/>
            </a:pPr>
            <a:r>
              <a:rPr lang="bg-BG" dirty="0"/>
              <a:t>к</a:t>
            </a:r>
            <a:r>
              <a:rPr lang="bg-BG" dirty="0" smtClean="0"/>
              <a:t>азва на обществеността че ще изпрати </a:t>
            </a:r>
          </a:p>
          <a:p>
            <a:pPr marL="0" indent="0">
              <a:buNone/>
            </a:pPr>
            <a:r>
              <a:rPr lang="bg-BG" dirty="0"/>
              <a:t>б</a:t>
            </a:r>
            <a:r>
              <a:rPr lang="bg-BG" dirty="0" smtClean="0"/>
              <a:t>езжично съобщение до Париж. Изучава</a:t>
            </a:r>
          </a:p>
          <a:p>
            <a:pPr marL="0" indent="0">
              <a:buNone/>
            </a:pPr>
            <a:r>
              <a:rPr lang="bg-BG" dirty="0"/>
              <a:t>с</a:t>
            </a:r>
            <a:r>
              <a:rPr lang="bg-BG" dirty="0" smtClean="0"/>
              <a:t>веткавици и построява станция в която</a:t>
            </a:r>
          </a:p>
          <a:p>
            <a:pPr marL="0" indent="0">
              <a:buNone/>
            </a:pPr>
            <a:r>
              <a:rPr lang="bg-BG" dirty="0"/>
              <a:t>к</a:t>
            </a:r>
            <a:r>
              <a:rPr lang="bg-BG" dirty="0" smtClean="0"/>
              <a:t>онструира най-голямата си „Бобина на Тесла“.</a:t>
            </a:r>
          </a:p>
          <a:p>
            <a:pPr marL="0" indent="0">
              <a:buNone/>
            </a:pPr>
            <a:r>
              <a:rPr lang="bg-BG" dirty="0" smtClean="0"/>
              <a:t>Получава неизвестни сигнали. Разрушава</a:t>
            </a:r>
          </a:p>
          <a:p>
            <a:pPr marL="0" indent="0">
              <a:buNone/>
            </a:pPr>
            <a:r>
              <a:rPr lang="bg-BG" dirty="0"/>
              <a:t>м</a:t>
            </a:r>
            <a:r>
              <a:rPr lang="bg-BG" dirty="0" smtClean="0"/>
              <a:t>естния генератор на електричество за града.</a:t>
            </a:r>
            <a:endParaRPr lang="bg-BG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8108" y="3573611"/>
            <a:ext cx="4860324" cy="3222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6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62001"/>
          </a:xfrm>
        </p:spPr>
        <p:txBody>
          <a:bodyPr/>
          <a:lstStyle/>
          <a:p>
            <a:r>
              <a:rPr lang="bg-BG" dirty="0" smtClean="0"/>
              <a:t>„Живот ли бе, да го опишеш“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22854"/>
            <a:ext cx="8134393" cy="4934465"/>
          </a:xfrm>
        </p:spPr>
        <p:txBody>
          <a:bodyPr>
            <a:normAutofit fontScale="92500" lnSpcReduction="20000"/>
          </a:bodyPr>
          <a:lstStyle/>
          <a:p>
            <a:r>
              <a:rPr lang="bg-BG" dirty="0" smtClean="0"/>
              <a:t>1900 – връща се в Ню Йорк. Пише статия за това как може да се улови и ползва слънчевата енергия чрез</a:t>
            </a:r>
          </a:p>
          <a:p>
            <a:pPr marL="0" indent="0">
              <a:buNone/>
            </a:pPr>
            <a:r>
              <a:rPr lang="bg-BG" dirty="0"/>
              <a:t>с</a:t>
            </a:r>
            <a:r>
              <a:rPr lang="bg-BG" dirty="0" smtClean="0"/>
              <a:t>пециална антена, както и да се контролира времето</a:t>
            </a:r>
          </a:p>
          <a:p>
            <a:pPr marL="0" indent="0">
              <a:buNone/>
            </a:pPr>
            <a:r>
              <a:rPr lang="bg-BG" dirty="0"/>
              <a:t>ч</a:t>
            </a:r>
            <a:r>
              <a:rPr lang="bg-BG" dirty="0" smtClean="0"/>
              <a:t>рез електрическа енергия.</a:t>
            </a:r>
          </a:p>
          <a:p>
            <a:r>
              <a:rPr lang="bg-BG" dirty="0" smtClean="0"/>
              <a:t>Тесла предлага да се изгради световна система</a:t>
            </a:r>
          </a:p>
          <a:p>
            <a:pPr marL="0" indent="0">
              <a:buNone/>
            </a:pPr>
            <a:r>
              <a:rPr lang="bg-BG" dirty="0"/>
              <a:t>з</a:t>
            </a:r>
            <a:r>
              <a:rPr lang="bg-BG" dirty="0" smtClean="0"/>
              <a:t>а безжични комуникации с цел обединение на</a:t>
            </a:r>
          </a:p>
          <a:p>
            <a:pPr marL="0" indent="0">
              <a:buNone/>
            </a:pPr>
            <a:r>
              <a:rPr lang="bg-BG" dirty="0"/>
              <a:t>ч</a:t>
            </a:r>
            <a:r>
              <a:rPr lang="bg-BG" dirty="0" smtClean="0"/>
              <a:t>овечеството.</a:t>
            </a:r>
          </a:p>
          <a:p>
            <a:r>
              <a:rPr lang="bg-BG" dirty="0" smtClean="0"/>
              <a:t>Морган – 150,000 финансиране за световен </a:t>
            </a:r>
          </a:p>
          <a:p>
            <a:pPr marL="0" indent="0">
              <a:buNone/>
            </a:pPr>
            <a:r>
              <a:rPr lang="bg-BG" dirty="0"/>
              <a:t>ц</a:t>
            </a:r>
            <a:r>
              <a:rPr lang="bg-BG" dirty="0" smtClean="0"/>
              <a:t>ентър по радио комуникации. Но тайно Тесла има</a:t>
            </a:r>
          </a:p>
          <a:p>
            <a:pPr marL="0" indent="0">
              <a:buNone/>
            </a:pPr>
            <a:r>
              <a:rPr lang="bg-BG" dirty="0"/>
              <a:t>н</a:t>
            </a:r>
            <a:r>
              <a:rPr lang="bg-BG" dirty="0" smtClean="0"/>
              <a:t>амерение да го използва за безжично предаване на </a:t>
            </a:r>
          </a:p>
          <a:p>
            <a:pPr marL="0" indent="0">
              <a:buNone/>
            </a:pPr>
            <a:r>
              <a:rPr lang="bg-BG" dirty="0"/>
              <a:t>е</a:t>
            </a:r>
            <a:r>
              <a:rPr lang="bg-BG" dirty="0" smtClean="0"/>
              <a:t>лектрически ток по цялата земя.</a:t>
            </a:r>
          </a:p>
          <a:p>
            <a:endParaRPr lang="bg-BG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503" y="3652781"/>
            <a:ext cx="3588431" cy="303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58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121</TotalTime>
  <Words>940</Words>
  <Application>Microsoft Office PowerPoint</Application>
  <PresentationFormat>Widescreen</PresentationFormat>
  <Paragraphs>123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Tw Cen MT</vt:lpstr>
      <vt:lpstr>Circuit</vt:lpstr>
      <vt:lpstr>Никола тесла</vt:lpstr>
      <vt:lpstr>„Живот ли бе, да го опишеш“ (Н. Вапцаров)</vt:lpstr>
      <vt:lpstr>„Живот ли бе, да го опишеш“</vt:lpstr>
      <vt:lpstr>„Живот ли бе, да го опишеш“</vt:lpstr>
      <vt:lpstr>„Живот ли бе, да го опишеш“</vt:lpstr>
      <vt:lpstr>„Живот ли бе, да го опишеш“</vt:lpstr>
      <vt:lpstr>„Живот ли бе, да го опишеш“</vt:lpstr>
      <vt:lpstr>„Живот ли бе, да го опишеш“</vt:lpstr>
      <vt:lpstr>„Живот ли бе, да го опишеш“</vt:lpstr>
      <vt:lpstr>„Живот ли бе, да го опишеш“</vt:lpstr>
      <vt:lpstr>„Живот ли бе, да го опишеш“</vt:lpstr>
      <vt:lpstr>„Живот ли бе, да го опишеш“</vt:lpstr>
      <vt:lpstr>„Живот ли бе, да го опишеш“</vt:lpstr>
      <vt:lpstr>„Живот ли бе, да го опишеш“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Никола тесла</dc:title>
  <dc:creator>Admin</dc:creator>
  <cp:lastModifiedBy>Мариана Христова</cp:lastModifiedBy>
  <cp:revision>20</cp:revision>
  <dcterms:created xsi:type="dcterms:W3CDTF">2019-01-27T17:53:45Z</dcterms:created>
  <dcterms:modified xsi:type="dcterms:W3CDTF">2019-01-30T10:48:41Z</dcterms:modified>
</cp:coreProperties>
</file>